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1" r:id="rId3"/>
    <p:sldId id="257" r:id="rId4"/>
    <p:sldId id="258" r:id="rId5"/>
    <p:sldId id="271" r:id="rId6"/>
    <p:sldId id="272" r:id="rId7"/>
    <p:sldId id="273" r:id="rId8"/>
    <p:sldId id="262" r:id="rId9"/>
    <p:sldId id="274" r:id="rId10"/>
    <p:sldId id="275" r:id="rId11"/>
    <p:sldId id="276" r:id="rId12"/>
    <p:sldId id="277" r:id="rId13"/>
    <p:sldId id="267" r:id="rId14"/>
    <p:sldId id="278" r:id="rId15"/>
    <p:sldId id="279" r:id="rId16"/>
  </p:sldIdLst>
  <p:sldSz cx="18288000" cy="10287000"/>
  <p:notesSz cx="6858000" cy="9144000"/>
  <p:embeddedFontLst>
    <p:embeddedFont>
      <p:font typeface="Poppins Bold" panose="020B0604020202020204" charset="0"/>
      <p:regular r:id="rId17"/>
    </p:embeddedFont>
    <p:embeddedFont>
      <p:font typeface="Poppins Semi-Bold" panose="020B0604020202020204" charset="0"/>
      <p:regular r:id="rId18"/>
    </p:embeddedFont>
    <p:embeddedFont>
      <p:font typeface="Tahoma" panose="020B0604030504040204" pitchFamily="34" charset="0"/>
      <p:regular r:id="rId19"/>
      <p:bold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2E75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99" d="100"/>
          <a:sy n="99" d="100"/>
        </p:scale>
        <p:origin x="816" y="102"/>
      </p:cViewPr>
      <p:guideLst>
        <p:guide orient="horz" pos="2184"/>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svg"/><Relationship Id="rId7" Type="http://schemas.openxmlformats.org/officeDocument/2006/relationships/image" Target="../media/image2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svg"/><Relationship Id="rId10" Type="http://schemas.openxmlformats.org/officeDocument/2006/relationships/image" Target="../media/image29.png"/><Relationship Id="rId4" Type="http://schemas.openxmlformats.org/officeDocument/2006/relationships/image" Target="../media/image22.png"/><Relationship Id="rId9" Type="http://schemas.openxmlformats.org/officeDocument/2006/relationships/image" Target="../media/image27.svg"/></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svg"/><Relationship Id="rId2" Type="http://schemas.openxmlformats.org/officeDocument/2006/relationships/image" Target="../media/image32.jp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sv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jpe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4.png"/><Relationship Id="rId7"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5.sv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svg"/><Relationship Id="rId7" Type="http://schemas.openxmlformats.org/officeDocument/2006/relationships/image" Target="../media/image2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descr="A building with a sign on top&#10;&#10;Description automatically generated">
            <a:extLst>
              <a:ext uri="{FF2B5EF4-FFF2-40B4-BE49-F238E27FC236}">
                <a16:creationId xmlns:a16="http://schemas.microsoft.com/office/drawing/2014/main" id="{6B859250-DC10-B1A8-49A0-776E7B52D458}"/>
              </a:ext>
            </a:extLst>
          </p:cNvPr>
          <p:cNvPicPr>
            <a:picLocks noChangeAspect="1"/>
          </p:cNvPicPr>
          <p:nvPr/>
        </p:nvPicPr>
        <p:blipFill rotWithShape="1">
          <a:blip r:embed="rId2">
            <a:extLst>
              <a:ext uri="{28A0092B-C50C-407E-A947-70E740481C1C}">
                <a14:useLocalDpi xmlns:a14="http://schemas.microsoft.com/office/drawing/2010/main" val="0"/>
              </a:ext>
            </a:extLst>
          </a:blip>
          <a:srcRect l="38286" t="1467" r="7383" b="9506"/>
          <a:stretch/>
        </p:blipFill>
        <p:spPr>
          <a:xfrm>
            <a:off x="10540409" y="0"/>
            <a:ext cx="7747592" cy="10306878"/>
          </a:xfrm>
          <a:prstGeom prst="rect">
            <a:avLst/>
          </a:prstGeom>
        </p:spPr>
      </p:pic>
      <p:grpSp>
        <p:nvGrpSpPr>
          <p:cNvPr id="4" name="Group 4"/>
          <p:cNvGrpSpPr/>
          <p:nvPr/>
        </p:nvGrpSpPr>
        <p:grpSpPr>
          <a:xfrm rot="-10800000">
            <a:off x="9558662" y="-751515"/>
            <a:ext cx="4209272" cy="2700338"/>
            <a:chOff x="0" y="0"/>
            <a:chExt cx="1108615" cy="711200"/>
          </a:xfrm>
        </p:grpSpPr>
        <p:sp>
          <p:nvSpPr>
            <p:cNvPr id="5" name="Freeform 5"/>
            <p:cNvSpPr/>
            <p:nvPr/>
          </p:nvSpPr>
          <p:spPr>
            <a:xfrm>
              <a:off x="0" y="0"/>
              <a:ext cx="1108615" cy="711200"/>
            </a:xfrm>
            <a:custGeom>
              <a:avLst/>
              <a:gdLst/>
              <a:ahLst/>
              <a:cxnLst/>
              <a:rect l="l" t="t" r="r" b="b"/>
              <a:pathLst>
                <a:path w="1108615" h="711200">
                  <a:moveTo>
                    <a:pt x="554307" y="0"/>
                  </a:moveTo>
                  <a:lnTo>
                    <a:pt x="1108615" y="711200"/>
                  </a:lnTo>
                  <a:lnTo>
                    <a:pt x="0" y="711200"/>
                  </a:lnTo>
                  <a:lnTo>
                    <a:pt x="554307" y="0"/>
                  </a:lnTo>
                  <a:close/>
                </a:path>
              </a:pathLst>
            </a:custGeom>
            <a:solidFill>
              <a:srgbClr val="393939"/>
            </a:solidFill>
          </p:spPr>
          <p:txBody>
            <a:bodyPr/>
            <a:lstStyle/>
            <a:p>
              <a:endParaRPr lang="en-US"/>
            </a:p>
          </p:txBody>
        </p:sp>
        <p:sp>
          <p:nvSpPr>
            <p:cNvPr id="6" name="TextBox 6"/>
            <p:cNvSpPr txBox="1"/>
            <p:nvPr/>
          </p:nvSpPr>
          <p:spPr>
            <a:xfrm>
              <a:off x="173221" y="273050"/>
              <a:ext cx="762173" cy="387350"/>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7711677">
            <a:off x="9042746" y="295565"/>
            <a:ext cx="3847506" cy="182757"/>
          </a:xfrm>
          <a:custGeom>
            <a:avLst/>
            <a:gdLst/>
            <a:ahLst/>
            <a:cxnLst/>
            <a:rect l="l" t="t" r="r" b="b"/>
            <a:pathLst>
              <a:path w="3847506" h="182757">
                <a:moveTo>
                  <a:pt x="0" y="0"/>
                </a:moveTo>
                <a:lnTo>
                  <a:pt x="3847505" y="0"/>
                </a:lnTo>
                <a:lnTo>
                  <a:pt x="3847505" y="182756"/>
                </a:lnTo>
                <a:lnTo>
                  <a:pt x="0" y="182756"/>
                </a:lnTo>
                <a:lnTo>
                  <a:pt x="0" y="0"/>
                </a:lnTo>
                <a:close/>
              </a:path>
            </a:pathLst>
          </a:custGeom>
          <a:blipFill>
            <a:blip r:embed="rId3">
              <a:alphaModFix amt="70000"/>
            </a:blip>
            <a:stretch>
              <a:fillRect/>
            </a:stretch>
          </a:blipFill>
        </p:spPr>
        <p:txBody>
          <a:bodyPr/>
          <a:lstStyle/>
          <a:p>
            <a:endParaRPr lang="en-US"/>
          </a:p>
        </p:txBody>
      </p:sp>
      <p:grpSp>
        <p:nvGrpSpPr>
          <p:cNvPr id="8" name="Group 8"/>
          <p:cNvGrpSpPr/>
          <p:nvPr/>
        </p:nvGrpSpPr>
        <p:grpSpPr>
          <a:xfrm rot="-7675271">
            <a:off x="8845525" y="449159"/>
            <a:ext cx="3959087" cy="583251"/>
            <a:chOff x="0" y="0"/>
            <a:chExt cx="1807584" cy="266293"/>
          </a:xfrm>
        </p:grpSpPr>
        <p:sp>
          <p:nvSpPr>
            <p:cNvPr id="9" name="Freeform 9"/>
            <p:cNvSpPr/>
            <p:nvPr/>
          </p:nvSpPr>
          <p:spPr>
            <a:xfrm>
              <a:off x="0" y="0"/>
              <a:ext cx="1807584" cy="266293"/>
            </a:xfrm>
            <a:custGeom>
              <a:avLst/>
              <a:gdLst/>
              <a:ahLst/>
              <a:cxnLst/>
              <a:rect l="l" t="t" r="r" b="b"/>
              <a:pathLst>
                <a:path w="1807584" h="266293">
                  <a:moveTo>
                    <a:pt x="1604384" y="0"/>
                  </a:moveTo>
                  <a:lnTo>
                    <a:pt x="0" y="0"/>
                  </a:lnTo>
                  <a:lnTo>
                    <a:pt x="203200" y="266293"/>
                  </a:lnTo>
                  <a:lnTo>
                    <a:pt x="1807584" y="266293"/>
                  </a:lnTo>
                  <a:lnTo>
                    <a:pt x="1604384" y="0"/>
                  </a:lnTo>
                  <a:close/>
                </a:path>
              </a:pathLst>
            </a:custGeom>
            <a:solidFill>
              <a:srgbClr val="FFBC00"/>
            </a:solidFill>
          </p:spPr>
          <p:txBody>
            <a:bodyPr/>
            <a:lstStyle/>
            <a:p>
              <a:endParaRPr lang="en-US"/>
            </a:p>
          </p:txBody>
        </p:sp>
        <p:sp>
          <p:nvSpPr>
            <p:cNvPr id="10" name="TextBox 10"/>
            <p:cNvSpPr txBox="1"/>
            <p:nvPr/>
          </p:nvSpPr>
          <p:spPr>
            <a:xfrm>
              <a:off x="101600" y="-57150"/>
              <a:ext cx="1604384" cy="323443"/>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rot="-7657944">
            <a:off x="8042317" y="483668"/>
            <a:ext cx="4841514" cy="229972"/>
          </a:xfrm>
          <a:custGeom>
            <a:avLst/>
            <a:gdLst/>
            <a:ahLst/>
            <a:cxnLst/>
            <a:rect l="l" t="t" r="r" b="b"/>
            <a:pathLst>
              <a:path w="4841514" h="229972">
                <a:moveTo>
                  <a:pt x="0" y="0"/>
                </a:moveTo>
                <a:lnTo>
                  <a:pt x="4841514" y="0"/>
                </a:lnTo>
                <a:lnTo>
                  <a:pt x="4841514" y="229972"/>
                </a:lnTo>
                <a:lnTo>
                  <a:pt x="0" y="229972"/>
                </a:lnTo>
                <a:lnTo>
                  <a:pt x="0" y="0"/>
                </a:lnTo>
                <a:close/>
              </a:path>
            </a:pathLst>
          </a:custGeom>
          <a:blipFill>
            <a:blip r:embed="rId3">
              <a:alphaModFix amt="70000"/>
            </a:blip>
            <a:stretch>
              <a:fillRect/>
            </a:stretch>
          </a:blipFill>
        </p:spPr>
        <p:txBody>
          <a:bodyPr/>
          <a:lstStyle/>
          <a:p>
            <a:endParaRPr lang="en-US"/>
          </a:p>
        </p:txBody>
      </p:sp>
      <p:grpSp>
        <p:nvGrpSpPr>
          <p:cNvPr id="12" name="Group 12"/>
          <p:cNvGrpSpPr/>
          <p:nvPr/>
        </p:nvGrpSpPr>
        <p:grpSpPr>
          <a:xfrm rot="-7667943">
            <a:off x="7808947" y="637407"/>
            <a:ext cx="4922211" cy="683724"/>
            <a:chOff x="0" y="0"/>
            <a:chExt cx="1917072" cy="266293"/>
          </a:xfrm>
        </p:grpSpPr>
        <p:sp>
          <p:nvSpPr>
            <p:cNvPr id="13" name="Freeform 13"/>
            <p:cNvSpPr/>
            <p:nvPr/>
          </p:nvSpPr>
          <p:spPr>
            <a:xfrm>
              <a:off x="0" y="0"/>
              <a:ext cx="1917072" cy="266293"/>
            </a:xfrm>
            <a:custGeom>
              <a:avLst/>
              <a:gdLst/>
              <a:ahLst/>
              <a:cxnLst/>
              <a:rect l="l" t="t" r="r" b="b"/>
              <a:pathLst>
                <a:path w="1917072" h="266293">
                  <a:moveTo>
                    <a:pt x="1713872" y="0"/>
                  </a:moveTo>
                  <a:lnTo>
                    <a:pt x="0" y="0"/>
                  </a:lnTo>
                  <a:lnTo>
                    <a:pt x="203200" y="266293"/>
                  </a:lnTo>
                  <a:lnTo>
                    <a:pt x="1917072" y="266293"/>
                  </a:lnTo>
                  <a:lnTo>
                    <a:pt x="1713872" y="0"/>
                  </a:lnTo>
                  <a:close/>
                </a:path>
              </a:pathLst>
            </a:custGeom>
            <a:solidFill>
              <a:srgbClr val="ED9B0F"/>
            </a:solidFill>
          </p:spPr>
          <p:txBody>
            <a:bodyPr/>
            <a:lstStyle/>
            <a:p>
              <a:endParaRPr lang="en-US"/>
            </a:p>
          </p:txBody>
        </p:sp>
        <p:sp>
          <p:nvSpPr>
            <p:cNvPr id="14" name="TextBox 14"/>
            <p:cNvSpPr txBox="1"/>
            <p:nvPr/>
          </p:nvSpPr>
          <p:spPr>
            <a:xfrm>
              <a:off x="101600" y="-57150"/>
              <a:ext cx="1713872" cy="323443"/>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8401500" y="7301397"/>
            <a:ext cx="4684928" cy="3005481"/>
            <a:chOff x="0" y="0"/>
            <a:chExt cx="1108615" cy="711200"/>
          </a:xfrm>
        </p:grpSpPr>
        <p:sp>
          <p:nvSpPr>
            <p:cNvPr id="16" name="Freeform 16"/>
            <p:cNvSpPr/>
            <p:nvPr/>
          </p:nvSpPr>
          <p:spPr>
            <a:xfrm>
              <a:off x="0" y="0"/>
              <a:ext cx="1108615" cy="711200"/>
            </a:xfrm>
            <a:custGeom>
              <a:avLst/>
              <a:gdLst/>
              <a:ahLst/>
              <a:cxnLst/>
              <a:rect l="l" t="t" r="r" b="b"/>
              <a:pathLst>
                <a:path w="1108615" h="711200">
                  <a:moveTo>
                    <a:pt x="554307" y="0"/>
                  </a:moveTo>
                  <a:lnTo>
                    <a:pt x="1108615" y="711200"/>
                  </a:lnTo>
                  <a:lnTo>
                    <a:pt x="0" y="711200"/>
                  </a:lnTo>
                  <a:lnTo>
                    <a:pt x="554307" y="0"/>
                  </a:lnTo>
                  <a:close/>
                </a:path>
              </a:pathLst>
            </a:custGeom>
            <a:solidFill>
              <a:srgbClr val="393939"/>
            </a:solidFill>
          </p:spPr>
          <p:txBody>
            <a:bodyPr/>
            <a:lstStyle/>
            <a:p>
              <a:endParaRPr lang="en-US"/>
            </a:p>
          </p:txBody>
        </p:sp>
        <p:sp>
          <p:nvSpPr>
            <p:cNvPr id="17" name="TextBox 17"/>
            <p:cNvSpPr txBox="1"/>
            <p:nvPr/>
          </p:nvSpPr>
          <p:spPr>
            <a:xfrm>
              <a:off x="173221" y="273050"/>
              <a:ext cx="762173" cy="387350"/>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rot="-3254127">
            <a:off x="8485380" y="8710963"/>
            <a:ext cx="3847506" cy="182757"/>
          </a:xfrm>
          <a:custGeom>
            <a:avLst/>
            <a:gdLst/>
            <a:ahLst/>
            <a:cxnLst/>
            <a:rect l="l" t="t" r="r" b="b"/>
            <a:pathLst>
              <a:path w="3847506" h="182757">
                <a:moveTo>
                  <a:pt x="0" y="0"/>
                </a:moveTo>
                <a:lnTo>
                  <a:pt x="3847506" y="0"/>
                </a:lnTo>
                <a:lnTo>
                  <a:pt x="3847506" y="182756"/>
                </a:lnTo>
                <a:lnTo>
                  <a:pt x="0" y="182756"/>
                </a:lnTo>
                <a:lnTo>
                  <a:pt x="0" y="0"/>
                </a:lnTo>
                <a:close/>
              </a:path>
            </a:pathLst>
          </a:custGeom>
          <a:blipFill>
            <a:blip r:embed="rId3">
              <a:alphaModFix amt="70000"/>
            </a:blip>
            <a:stretch>
              <a:fillRect/>
            </a:stretch>
          </a:blipFill>
        </p:spPr>
        <p:txBody>
          <a:bodyPr/>
          <a:lstStyle/>
          <a:p>
            <a:endParaRPr lang="en-US"/>
          </a:p>
        </p:txBody>
      </p:sp>
      <p:grpSp>
        <p:nvGrpSpPr>
          <p:cNvPr id="19" name="Group 19"/>
          <p:cNvGrpSpPr/>
          <p:nvPr/>
        </p:nvGrpSpPr>
        <p:grpSpPr>
          <a:xfrm rot="-3233192">
            <a:off x="7853560" y="8702716"/>
            <a:ext cx="3959087" cy="583251"/>
            <a:chOff x="0" y="0"/>
            <a:chExt cx="1807584" cy="266293"/>
          </a:xfrm>
        </p:grpSpPr>
        <p:sp>
          <p:nvSpPr>
            <p:cNvPr id="20" name="Freeform 20"/>
            <p:cNvSpPr/>
            <p:nvPr/>
          </p:nvSpPr>
          <p:spPr>
            <a:xfrm>
              <a:off x="0" y="0"/>
              <a:ext cx="1807584" cy="266293"/>
            </a:xfrm>
            <a:custGeom>
              <a:avLst/>
              <a:gdLst/>
              <a:ahLst/>
              <a:cxnLst/>
              <a:rect l="l" t="t" r="r" b="b"/>
              <a:pathLst>
                <a:path w="1807584" h="266293">
                  <a:moveTo>
                    <a:pt x="1604384" y="0"/>
                  </a:moveTo>
                  <a:lnTo>
                    <a:pt x="0" y="0"/>
                  </a:lnTo>
                  <a:lnTo>
                    <a:pt x="203200" y="266293"/>
                  </a:lnTo>
                  <a:lnTo>
                    <a:pt x="1807584" y="266293"/>
                  </a:lnTo>
                  <a:lnTo>
                    <a:pt x="1604384" y="0"/>
                  </a:lnTo>
                  <a:close/>
                </a:path>
              </a:pathLst>
            </a:custGeom>
            <a:solidFill>
              <a:srgbClr val="ED9B0F"/>
            </a:solidFill>
          </p:spPr>
          <p:txBody>
            <a:bodyPr/>
            <a:lstStyle/>
            <a:p>
              <a:endParaRPr lang="en-US"/>
            </a:p>
          </p:txBody>
        </p:sp>
        <p:sp>
          <p:nvSpPr>
            <p:cNvPr id="21" name="TextBox 21"/>
            <p:cNvSpPr txBox="1"/>
            <p:nvPr/>
          </p:nvSpPr>
          <p:spPr>
            <a:xfrm>
              <a:off x="101600" y="-57150"/>
              <a:ext cx="1604384" cy="323443"/>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rot="-3254127">
            <a:off x="7306524" y="8688863"/>
            <a:ext cx="4841514" cy="229972"/>
          </a:xfrm>
          <a:custGeom>
            <a:avLst/>
            <a:gdLst/>
            <a:ahLst/>
            <a:cxnLst/>
            <a:rect l="l" t="t" r="r" b="b"/>
            <a:pathLst>
              <a:path w="4841514" h="229972">
                <a:moveTo>
                  <a:pt x="0" y="0"/>
                </a:moveTo>
                <a:lnTo>
                  <a:pt x="4841515" y="0"/>
                </a:lnTo>
                <a:lnTo>
                  <a:pt x="4841515" y="229972"/>
                </a:lnTo>
                <a:lnTo>
                  <a:pt x="0" y="229972"/>
                </a:lnTo>
                <a:lnTo>
                  <a:pt x="0" y="0"/>
                </a:lnTo>
                <a:close/>
              </a:path>
            </a:pathLst>
          </a:custGeom>
          <a:blipFill>
            <a:blip r:embed="rId3">
              <a:alphaModFix amt="70000"/>
            </a:blip>
            <a:stretch>
              <a:fillRect/>
            </a:stretch>
          </a:blipFill>
        </p:spPr>
        <p:txBody>
          <a:bodyPr/>
          <a:lstStyle/>
          <a:p>
            <a:endParaRPr lang="en-US"/>
          </a:p>
        </p:txBody>
      </p:sp>
      <p:grpSp>
        <p:nvGrpSpPr>
          <p:cNvPr id="23" name="Group 23"/>
          <p:cNvGrpSpPr/>
          <p:nvPr/>
        </p:nvGrpSpPr>
        <p:grpSpPr>
          <a:xfrm rot="-3233192">
            <a:off x="6297838" y="8031856"/>
            <a:ext cx="5979904" cy="918583"/>
            <a:chOff x="0" y="0"/>
            <a:chExt cx="1733545" cy="266293"/>
          </a:xfrm>
        </p:grpSpPr>
        <p:sp>
          <p:nvSpPr>
            <p:cNvPr id="24" name="Freeform 24"/>
            <p:cNvSpPr/>
            <p:nvPr/>
          </p:nvSpPr>
          <p:spPr>
            <a:xfrm>
              <a:off x="0" y="0"/>
              <a:ext cx="1733545" cy="266293"/>
            </a:xfrm>
            <a:custGeom>
              <a:avLst/>
              <a:gdLst/>
              <a:ahLst/>
              <a:cxnLst/>
              <a:rect l="l" t="t" r="r" b="b"/>
              <a:pathLst>
                <a:path w="1733545" h="266293">
                  <a:moveTo>
                    <a:pt x="1530345" y="0"/>
                  </a:moveTo>
                  <a:lnTo>
                    <a:pt x="0" y="0"/>
                  </a:lnTo>
                  <a:lnTo>
                    <a:pt x="203200" y="266293"/>
                  </a:lnTo>
                  <a:lnTo>
                    <a:pt x="1733545" y="266293"/>
                  </a:lnTo>
                  <a:lnTo>
                    <a:pt x="1530345" y="0"/>
                  </a:lnTo>
                  <a:close/>
                </a:path>
              </a:pathLst>
            </a:custGeom>
            <a:solidFill>
              <a:srgbClr val="FFBC00"/>
            </a:solidFill>
          </p:spPr>
          <p:txBody>
            <a:bodyPr/>
            <a:lstStyle/>
            <a:p>
              <a:endParaRPr lang="en-US"/>
            </a:p>
          </p:txBody>
        </p:sp>
        <p:sp>
          <p:nvSpPr>
            <p:cNvPr id="25" name="TextBox 25"/>
            <p:cNvSpPr txBox="1"/>
            <p:nvPr/>
          </p:nvSpPr>
          <p:spPr>
            <a:xfrm>
              <a:off x="101600" y="-57150"/>
              <a:ext cx="1530345" cy="323443"/>
            </a:xfrm>
            <a:prstGeom prst="rect">
              <a:avLst/>
            </a:prstGeom>
          </p:spPr>
          <p:txBody>
            <a:bodyPr lIns="50800" tIns="50800" rIns="50800" bIns="50800" rtlCol="0" anchor="ctr"/>
            <a:lstStyle/>
            <a:p>
              <a:pPr algn="ctr">
                <a:lnSpc>
                  <a:spcPts val="2659"/>
                </a:lnSpc>
              </a:pPr>
              <a:endParaRPr/>
            </a:p>
          </p:txBody>
        </p:sp>
      </p:grpSp>
      <p:sp>
        <p:nvSpPr>
          <p:cNvPr id="26" name="Freeform 26"/>
          <p:cNvSpPr/>
          <p:nvPr/>
        </p:nvSpPr>
        <p:spPr>
          <a:xfrm rot="3136011">
            <a:off x="7595103" y="8530618"/>
            <a:ext cx="7412268" cy="352083"/>
          </a:xfrm>
          <a:custGeom>
            <a:avLst/>
            <a:gdLst/>
            <a:ahLst/>
            <a:cxnLst/>
            <a:rect l="l" t="t" r="r" b="b"/>
            <a:pathLst>
              <a:path w="7412268" h="352083">
                <a:moveTo>
                  <a:pt x="0" y="0"/>
                </a:moveTo>
                <a:lnTo>
                  <a:pt x="7412267" y="0"/>
                </a:lnTo>
                <a:lnTo>
                  <a:pt x="7412267" y="352083"/>
                </a:lnTo>
                <a:lnTo>
                  <a:pt x="0" y="352083"/>
                </a:lnTo>
                <a:lnTo>
                  <a:pt x="0" y="0"/>
                </a:lnTo>
                <a:close/>
              </a:path>
            </a:pathLst>
          </a:custGeom>
          <a:blipFill>
            <a:blip r:embed="rId3">
              <a:alphaModFix amt="70000"/>
            </a:blip>
            <a:stretch>
              <a:fillRect/>
            </a:stretch>
          </a:blipFill>
        </p:spPr>
        <p:txBody>
          <a:bodyPr/>
          <a:lstStyle/>
          <a:p>
            <a:endParaRPr lang="en-US"/>
          </a:p>
        </p:txBody>
      </p:sp>
      <p:grpSp>
        <p:nvGrpSpPr>
          <p:cNvPr id="27" name="Group 27"/>
          <p:cNvGrpSpPr/>
          <p:nvPr/>
        </p:nvGrpSpPr>
        <p:grpSpPr>
          <a:xfrm rot="3129624">
            <a:off x="6752126" y="10198868"/>
            <a:ext cx="14392473" cy="1344867"/>
            <a:chOff x="0" y="0"/>
            <a:chExt cx="2939684" cy="274691"/>
          </a:xfrm>
        </p:grpSpPr>
        <p:sp>
          <p:nvSpPr>
            <p:cNvPr id="28" name="Freeform 28"/>
            <p:cNvSpPr/>
            <p:nvPr/>
          </p:nvSpPr>
          <p:spPr>
            <a:xfrm>
              <a:off x="0" y="0"/>
              <a:ext cx="2939684" cy="274691"/>
            </a:xfrm>
            <a:custGeom>
              <a:avLst/>
              <a:gdLst/>
              <a:ahLst/>
              <a:cxnLst/>
              <a:rect l="l" t="t" r="r" b="b"/>
              <a:pathLst>
                <a:path w="2939684" h="274691">
                  <a:moveTo>
                    <a:pt x="203200" y="0"/>
                  </a:moveTo>
                  <a:lnTo>
                    <a:pt x="2939684" y="0"/>
                  </a:lnTo>
                  <a:lnTo>
                    <a:pt x="2736484" y="274691"/>
                  </a:lnTo>
                  <a:lnTo>
                    <a:pt x="0" y="274691"/>
                  </a:lnTo>
                  <a:lnTo>
                    <a:pt x="203200" y="0"/>
                  </a:lnTo>
                  <a:close/>
                </a:path>
              </a:pathLst>
            </a:custGeom>
            <a:solidFill>
              <a:srgbClr val="ED9B0F"/>
            </a:solidFill>
          </p:spPr>
          <p:txBody>
            <a:bodyPr/>
            <a:lstStyle/>
            <a:p>
              <a:endParaRPr lang="en-US"/>
            </a:p>
          </p:txBody>
        </p:sp>
        <p:sp>
          <p:nvSpPr>
            <p:cNvPr id="29" name="TextBox 29"/>
            <p:cNvSpPr txBox="1"/>
            <p:nvPr/>
          </p:nvSpPr>
          <p:spPr>
            <a:xfrm>
              <a:off x="101600" y="-57150"/>
              <a:ext cx="2736484" cy="331841"/>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rot="-3233192">
            <a:off x="7319368" y="1310247"/>
            <a:ext cx="10147670" cy="990247"/>
            <a:chOff x="0" y="0"/>
            <a:chExt cx="2728865" cy="266293"/>
          </a:xfrm>
        </p:grpSpPr>
        <p:sp>
          <p:nvSpPr>
            <p:cNvPr id="31" name="Freeform 31"/>
            <p:cNvSpPr/>
            <p:nvPr/>
          </p:nvSpPr>
          <p:spPr>
            <a:xfrm>
              <a:off x="0" y="0"/>
              <a:ext cx="2728865" cy="266293"/>
            </a:xfrm>
            <a:custGeom>
              <a:avLst/>
              <a:gdLst/>
              <a:ahLst/>
              <a:cxnLst/>
              <a:rect l="l" t="t" r="r" b="b"/>
              <a:pathLst>
                <a:path w="2728865" h="266293">
                  <a:moveTo>
                    <a:pt x="2525665" y="0"/>
                  </a:moveTo>
                  <a:lnTo>
                    <a:pt x="0" y="0"/>
                  </a:lnTo>
                  <a:lnTo>
                    <a:pt x="203200" y="266293"/>
                  </a:lnTo>
                  <a:lnTo>
                    <a:pt x="2728865" y="266293"/>
                  </a:lnTo>
                  <a:lnTo>
                    <a:pt x="2525665" y="0"/>
                  </a:lnTo>
                  <a:close/>
                </a:path>
              </a:pathLst>
            </a:custGeom>
            <a:solidFill>
              <a:srgbClr val="ED9B0F"/>
            </a:solidFill>
          </p:spPr>
          <p:txBody>
            <a:bodyPr/>
            <a:lstStyle/>
            <a:p>
              <a:endParaRPr lang="en-US"/>
            </a:p>
          </p:txBody>
        </p:sp>
        <p:sp>
          <p:nvSpPr>
            <p:cNvPr id="32" name="TextBox 32"/>
            <p:cNvSpPr txBox="1"/>
            <p:nvPr/>
          </p:nvSpPr>
          <p:spPr>
            <a:xfrm>
              <a:off x="101600" y="-57150"/>
              <a:ext cx="2525665" cy="323443"/>
            </a:xfrm>
            <a:prstGeom prst="rect">
              <a:avLst/>
            </a:prstGeom>
          </p:spPr>
          <p:txBody>
            <a:bodyPr lIns="50800" tIns="50800" rIns="50800" bIns="50800" rtlCol="0" anchor="ctr"/>
            <a:lstStyle/>
            <a:p>
              <a:pPr algn="ctr">
                <a:lnSpc>
                  <a:spcPts val="2659"/>
                </a:lnSpc>
              </a:pPr>
              <a:endParaRPr/>
            </a:p>
          </p:txBody>
        </p:sp>
      </p:grpSp>
      <p:sp>
        <p:nvSpPr>
          <p:cNvPr id="33" name="Freeform 33"/>
          <p:cNvSpPr/>
          <p:nvPr/>
        </p:nvSpPr>
        <p:spPr>
          <a:xfrm rot="-3237598">
            <a:off x="8519459" y="1392034"/>
            <a:ext cx="7276226" cy="345621"/>
          </a:xfrm>
          <a:custGeom>
            <a:avLst/>
            <a:gdLst/>
            <a:ahLst/>
            <a:cxnLst/>
            <a:rect l="l" t="t" r="r" b="b"/>
            <a:pathLst>
              <a:path w="7276226" h="345621">
                <a:moveTo>
                  <a:pt x="0" y="0"/>
                </a:moveTo>
                <a:lnTo>
                  <a:pt x="7276225" y="0"/>
                </a:lnTo>
                <a:lnTo>
                  <a:pt x="7276225" y="345620"/>
                </a:lnTo>
                <a:lnTo>
                  <a:pt x="0" y="345620"/>
                </a:lnTo>
                <a:lnTo>
                  <a:pt x="0" y="0"/>
                </a:lnTo>
                <a:close/>
              </a:path>
            </a:pathLst>
          </a:custGeom>
          <a:blipFill>
            <a:blip r:embed="rId3">
              <a:alphaModFix amt="70000"/>
            </a:blip>
            <a:stretch>
              <a:fillRect/>
            </a:stretch>
          </a:blipFill>
        </p:spPr>
        <p:txBody>
          <a:bodyPr/>
          <a:lstStyle/>
          <a:p>
            <a:endParaRPr lang="en-US"/>
          </a:p>
        </p:txBody>
      </p:sp>
      <p:sp>
        <p:nvSpPr>
          <p:cNvPr id="34" name="Freeform 34"/>
          <p:cNvSpPr/>
          <p:nvPr/>
        </p:nvSpPr>
        <p:spPr>
          <a:xfrm rot="3136011">
            <a:off x="7034284" y="7802651"/>
            <a:ext cx="9848529" cy="467805"/>
          </a:xfrm>
          <a:custGeom>
            <a:avLst/>
            <a:gdLst/>
            <a:ahLst/>
            <a:cxnLst/>
            <a:rect l="l" t="t" r="r" b="b"/>
            <a:pathLst>
              <a:path w="9848529" h="467805">
                <a:moveTo>
                  <a:pt x="0" y="0"/>
                </a:moveTo>
                <a:lnTo>
                  <a:pt x="9848529" y="0"/>
                </a:lnTo>
                <a:lnTo>
                  <a:pt x="9848529" y="467805"/>
                </a:lnTo>
                <a:lnTo>
                  <a:pt x="0" y="467805"/>
                </a:lnTo>
                <a:lnTo>
                  <a:pt x="0" y="0"/>
                </a:lnTo>
                <a:close/>
              </a:path>
            </a:pathLst>
          </a:custGeom>
          <a:blipFill>
            <a:blip r:embed="rId3">
              <a:alphaModFix amt="70000"/>
            </a:blip>
            <a:stretch>
              <a:fillRect/>
            </a:stretch>
          </a:blipFill>
        </p:spPr>
        <p:txBody>
          <a:bodyPr/>
          <a:lstStyle/>
          <a:p>
            <a:endParaRPr lang="en-US"/>
          </a:p>
        </p:txBody>
      </p:sp>
      <p:grpSp>
        <p:nvGrpSpPr>
          <p:cNvPr id="35" name="Group 35"/>
          <p:cNvGrpSpPr/>
          <p:nvPr/>
        </p:nvGrpSpPr>
        <p:grpSpPr>
          <a:xfrm rot="3129624">
            <a:off x="7299784" y="7491529"/>
            <a:ext cx="10890298" cy="1017616"/>
            <a:chOff x="0" y="0"/>
            <a:chExt cx="2939684" cy="274691"/>
          </a:xfrm>
        </p:grpSpPr>
        <p:sp>
          <p:nvSpPr>
            <p:cNvPr id="36" name="Freeform 36"/>
            <p:cNvSpPr/>
            <p:nvPr/>
          </p:nvSpPr>
          <p:spPr>
            <a:xfrm>
              <a:off x="0" y="0"/>
              <a:ext cx="2939684" cy="274691"/>
            </a:xfrm>
            <a:custGeom>
              <a:avLst/>
              <a:gdLst/>
              <a:ahLst/>
              <a:cxnLst/>
              <a:rect l="l" t="t" r="r" b="b"/>
              <a:pathLst>
                <a:path w="2939684" h="274691">
                  <a:moveTo>
                    <a:pt x="203200" y="0"/>
                  </a:moveTo>
                  <a:lnTo>
                    <a:pt x="2939684" y="0"/>
                  </a:lnTo>
                  <a:lnTo>
                    <a:pt x="2736484" y="274691"/>
                  </a:lnTo>
                  <a:lnTo>
                    <a:pt x="0" y="274691"/>
                  </a:lnTo>
                  <a:lnTo>
                    <a:pt x="203200" y="0"/>
                  </a:lnTo>
                  <a:close/>
                </a:path>
              </a:pathLst>
            </a:custGeom>
            <a:solidFill>
              <a:srgbClr val="FFBC00"/>
            </a:solidFill>
          </p:spPr>
          <p:txBody>
            <a:bodyPr/>
            <a:lstStyle/>
            <a:p>
              <a:endParaRPr lang="en-US"/>
            </a:p>
          </p:txBody>
        </p:sp>
        <p:sp>
          <p:nvSpPr>
            <p:cNvPr id="37" name="TextBox 37"/>
            <p:cNvSpPr txBox="1"/>
            <p:nvPr/>
          </p:nvSpPr>
          <p:spPr>
            <a:xfrm>
              <a:off x="101600" y="-57150"/>
              <a:ext cx="2736484" cy="331841"/>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rot="-3233192">
            <a:off x="7950591" y="916651"/>
            <a:ext cx="7155380" cy="1008470"/>
            <a:chOff x="0" y="0"/>
            <a:chExt cx="1889421" cy="266293"/>
          </a:xfrm>
        </p:grpSpPr>
        <p:sp>
          <p:nvSpPr>
            <p:cNvPr id="39" name="Freeform 39"/>
            <p:cNvSpPr/>
            <p:nvPr/>
          </p:nvSpPr>
          <p:spPr>
            <a:xfrm>
              <a:off x="0" y="0"/>
              <a:ext cx="1889421" cy="266293"/>
            </a:xfrm>
            <a:custGeom>
              <a:avLst/>
              <a:gdLst/>
              <a:ahLst/>
              <a:cxnLst/>
              <a:rect l="l" t="t" r="r" b="b"/>
              <a:pathLst>
                <a:path w="1889421" h="266293">
                  <a:moveTo>
                    <a:pt x="1686221" y="0"/>
                  </a:moveTo>
                  <a:lnTo>
                    <a:pt x="0" y="0"/>
                  </a:lnTo>
                  <a:lnTo>
                    <a:pt x="203200" y="266293"/>
                  </a:lnTo>
                  <a:lnTo>
                    <a:pt x="1889421" y="266293"/>
                  </a:lnTo>
                  <a:lnTo>
                    <a:pt x="1686221" y="0"/>
                  </a:lnTo>
                  <a:close/>
                </a:path>
              </a:pathLst>
            </a:custGeom>
            <a:solidFill>
              <a:srgbClr val="FFBC00"/>
            </a:solidFill>
          </p:spPr>
          <p:txBody>
            <a:bodyPr/>
            <a:lstStyle/>
            <a:p>
              <a:endParaRPr lang="en-US"/>
            </a:p>
          </p:txBody>
        </p:sp>
        <p:sp>
          <p:nvSpPr>
            <p:cNvPr id="40" name="TextBox 40"/>
            <p:cNvSpPr txBox="1"/>
            <p:nvPr/>
          </p:nvSpPr>
          <p:spPr>
            <a:xfrm>
              <a:off x="101600" y="-57150"/>
              <a:ext cx="1686221" cy="323443"/>
            </a:xfrm>
            <a:prstGeom prst="rect">
              <a:avLst/>
            </a:prstGeom>
          </p:spPr>
          <p:txBody>
            <a:bodyPr lIns="50800" tIns="50800" rIns="50800" bIns="50800" rtlCol="0" anchor="ctr"/>
            <a:lstStyle/>
            <a:p>
              <a:pPr algn="ctr">
                <a:lnSpc>
                  <a:spcPts val="2659"/>
                </a:lnSpc>
              </a:pPr>
              <a:endParaRPr/>
            </a:p>
          </p:txBody>
        </p:sp>
      </p:grpSp>
      <p:grpSp>
        <p:nvGrpSpPr>
          <p:cNvPr id="43" name="Group 43"/>
          <p:cNvGrpSpPr/>
          <p:nvPr/>
        </p:nvGrpSpPr>
        <p:grpSpPr>
          <a:xfrm>
            <a:off x="-1916893" y="5333439"/>
            <a:ext cx="8222469" cy="668834"/>
            <a:chOff x="0" y="0"/>
            <a:chExt cx="3259587" cy="265142"/>
          </a:xfrm>
        </p:grpSpPr>
        <p:sp>
          <p:nvSpPr>
            <p:cNvPr id="44" name="Freeform 44"/>
            <p:cNvSpPr/>
            <p:nvPr/>
          </p:nvSpPr>
          <p:spPr>
            <a:xfrm>
              <a:off x="0" y="0"/>
              <a:ext cx="3259587" cy="265142"/>
            </a:xfrm>
            <a:custGeom>
              <a:avLst/>
              <a:gdLst/>
              <a:ahLst/>
              <a:cxnLst/>
              <a:rect l="l" t="t" r="r" b="b"/>
              <a:pathLst>
                <a:path w="3259587" h="265142">
                  <a:moveTo>
                    <a:pt x="3056387" y="0"/>
                  </a:moveTo>
                  <a:lnTo>
                    <a:pt x="0" y="0"/>
                  </a:lnTo>
                  <a:lnTo>
                    <a:pt x="203200" y="265142"/>
                  </a:lnTo>
                  <a:lnTo>
                    <a:pt x="3259587" y="265142"/>
                  </a:lnTo>
                  <a:lnTo>
                    <a:pt x="3056387" y="0"/>
                  </a:lnTo>
                  <a:close/>
                </a:path>
              </a:pathLst>
            </a:custGeom>
            <a:solidFill>
              <a:srgbClr val="393939"/>
            </a:solidFill>
          </p:spPr>
          <p:txBody>
            <a:bodyPr/>
            <a:lstStyle/>
            <a:p>
              <a:endParaRPr lang="en-US"/>
            </a:p>
          </p:txBody>
        </p:sp>
        <p:sp>
          <p:nvSpPr>
            <p:cNvPr id="45" name="TextBox 45"/>
            <p:cNvSpPr txBox="1"/>
            <p:nvPr/>
          </p:nvSpPr>
          <p:spPr>
            <a:xfrm>
              <a:off x="101600" y="-57150"/>
              <a:ext cx="3056387" cy="322292"/>
            </a:xfrm>
            <a:prstGeom prst="rect">
              <a:avLst/>
            </a:prstGeom>
          </p:spPr>
          <p:txBody>
            <a:bodyPr lIns="50800" tIns="50800" rIns="50800" bIns="50800" rtlCol="0" anchor="ctr"/>
            <a:lstStyle/>
            <a:p>
              <a:pPr algn="ctr">
                <a:lnSpc>
                  <a:spcPts val="2659"/>
                </a:lnSpc>
              </a:pPr>
              <a:endParaRPr/>
            </a:p>
          </p:txBody>
        </p:sp>
      </p:grpSp>
      <p:grpSp>
        <p:nvGrpSpPr>
          <p:cNvPr id="46" name="Group 46"/>
          <p:cNvGrpSpPr/>
          <p:nvPr/>
        </p:nvGrpSpPr>
        <p:grpSpPr>
          <a:xfrm>
            <a:off x="5660652" y="5333439"/>
            <a:ext cx="1054502" cy="668834"/>
            <a:chOff x="0" y="0"/>
            <a:chExt cx="418030" cy="265142"/>
          </a:xfrm>
        </p:grpSpPr>
        <p:sp>
          <p:nvSpPr>
            <p:cNvPr id="47" name="Freeform 47"/>
            <p:cNvSpPr/>
            <p:nvPr/>
          </p:nvSpPr>
          <p:spPr>
            <a:xfrm>
              <a:off x="0" y="0"/>
              <a:ext cx="418030" cy="265142"/>
            </a:xfrm>
            <a:custGeom>
              <a:avLst/>
              <a:gdLst/>
              <a:ahLst/>
              <a:cxnLst/>
              <a:rect l="l" t="t" r="r" b="b"/>
              <a:pathLst>
                <a:path w="418030" h="265142">
                  <a:moveTo>
                    <a:pt x="214830" y="0"/>
                  </a:moveTo>
                  <a:lnTo>
                    <a:pt x="0" y="0"/>
                  </a:lnTo>
                  <a:lnTo>
                    <a:pt x="203200" y="265142"/>
                  </a:lnTo>
                  <a:lnTo>
                    <a:pt x="418030" y="265142"/>
                  </a:lnTo>
                  <a:lnTo>
                    <a:pt x="214830" y="0"/>
                  </a:lnTo>
                  <a:close/>
                </a:path>
              </a:pathLst>
            </a:custGeom>
            <a:solidFill>
              <a:srgbClr val="ED9B0F"/>
            </a:solidFill>
          </p:spPr>
          <p:txBody>
            <a:bodyPr/>
            <a:lstStyle/>
            <a:p>
              <a:endParaRPr lang="en-US"/>
            </a:p>
          </p:txBody>
        </p:sp>
        <p:sp>
          <p:nvSpPr>
            <p:cNvPr id="48" name="TextBox 48"/>
            <p:cNvSpPr txBox="1"/>
            <p:nvPr/>
          </p:nvSpPr>
          <p:spPr>
            <a:xfrm>
              <a:off x="101600" y="-57150"/>
              <a:ext cx="214830" cy="322292"/>
            </a:xfrm>
            <a:prstGeom prst="rect">
              <a:avLst/>
            </a:prstGeom>
          </p:spPr>
          <p:txBody>
            <a:bodyPr lIns="50800" tIns="50800" rIns="50800" bIns="50800" rtlCol="0" anchor="ctr"/>
            <a:lstStyle/>
            <a:p>
              <a:pPr algn="ctr">
                <a:lnSpc>
                  <a:spcPts val="2659"/>
                </a:lnSpc>
              </a:pPr>
              <a:endParaRPr/>
            </a:p>
          </p:txBody>
        </p:sp>
      </p:grpSp>
      <p:sp>
        <p:nvSpPr>
          <p:cNvPr id="53" name="TextBox 53"/>
          <p:cNvSpPr txBox="1"/>
          <p:nvPr/>
        </p:nvSpPr>
        <p:spPr>
          <a:xfrm>
            <a:off x="525266" y="5397446"/>
            <a:ext cx="4938911" cy="531295"/>
          </a:xfrm>
          <a:prstGeom prst="rect">
            <a:avLst/>
          </a:prstGeom>
        </p:spPr>
        <p:txBody>
          <a:bodyPr lIns="0" tIns="0" rIns="0" bIns="0" rtlCol="0" anchor="t">
            <a:spAutoFit/>
          </a:bodyPr>
          <a:lstStyle/>
          <a:p>
            <a:pPr>
              <a:lnSpc>
                <a:spcPts val="3960"/>
              </a:lnSpc>
            </a:pPr>
            <a:r>
              <a:rPr lang="en-US" sz="3473" spc="149" dirty="0">
                <a:solidFill>
                  <a:srgbClr val="FFBC00"/>
                </a:solidFill>
                <a:latin typeface="Poppins Semi-Bold"/>
              </a:rPr>
              <a:t>Presentation - 202</a:t>
            </a:r>
            <a:r>
              <a:rPr lang="vi-VN" sz="3473" spc="149" dirty="0">
                <a:solidFill>
                  <a:srgbClr val="FFBC00"/>
                </a:solidFill>
                <a:latin typeface="Poppins Semi-Bold"/>
              </a:rPr>
              <a:t>4</a:t>
            </a:r>
            <a:endParaRPr lang="en-US" sz="3473" spc="149" dirty="0">
              <a:solidFill>
                <a:srgbClr val="FFBC00"/>
              </a:solidFill>
              <a:latin typeface="Poppins Semi-Bold"/>
            </a:endParaRPr>
          </a:p>
        </p:txBody>
      </p:sp>
      <p:pic>
        <p:nvPicPr>
          <p:cNvPr id="58" name="Picture 57" descr="A blue logo with black lines&#10;&#10;Description automatically generated">
            <a:extLst>
              <a:ext uri="{FF2B5EF4-FFF2-40B4-BE49-F238E27FC236}">
                <a16:creationId xmlns:a16="http://schemas.microsoft.com/office/drawing/2014/main" id="{F270DA78-A8A3-247E-681C-91DDCBB21DF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7683" y="306567"/>
            <a:ext cx="1162736" cy="945364"/>
          </a:xfrm>
          <a:prstGeom prst="rect">
            <a:avLst/>
          </a:prstGeom>
        </p:spPr>
      </p:pic>
      <p:sp>
        <p:nvSpPr>
          <p:cNvPr id="60" name="Google Shape;95;p2">
            <a:extLst>
              <a:ext uri="{FF2B5EF4-FFF2-40B4-BE49-F238E27FC236}">
                <a16:creationId xmlns:a16="http://schemas.microsoft.com/office/drawing/2014/main" id="{D8986D3A-30B6-ACC7-86D4-DA8BFA356AB0}"/>
              </a:ext>
            </a:extLst>
          </p:cNvPr>
          <p:cNvSpPr txBox="1"/>
          <p:nvPr/>
        </p:nvSpPr>
        <p:spPr>
          <a:xfrm>
            <a:off x="1285185" y="307953"/>
            <a:ext cx="8102600" cy="95406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i="0" u="none" strike="noStrike" cap="none" dirty="0">
                <a:solidFill>
                  <a:srgbClr val="2E75B5"/>
                </a:solidFill>
                <a:latin typeface="Tahoma" panose="020B0604030504040204" pitchFamily="34" charset="0"/>
                <a:ea typeface="Tahoma" panose="020B0604030504040204" pitchFamily="34" charset="0"/>
                <a:cs typeface="Tahoma" panose="020B0604030504040204" pitchFamily="34" charset="0"/>
                <a:sym typeface="Tahoma"/>
              </a:rPr>
              <a:t>TRƯỜNG ĐẠI HỌC CÔNG NGHỆ THÔNG TIN</a:t>
            </a:r>
            <a:endParaRPr sz="2800" b="1" dirty="0">
              <a:latin typeface="Tahoma" panose="020B0604030504040204" pitchFamily="34" charset="0"/>
              <a:ea typeface="Tahoma" panose="020B0604030504040204" pitchFamily="34" charset="0"/>
              <a:cs typeface="Tahoma" panose="020B0604030504040204" pitchFamily="34" charset="0"/>
            </a:endParaRPr>
          </a:p>
          <a:p>
            <a:pPr marL="0" marR="0" lvl="0" indent="0" algn="ctr" rtl="0">
              <a:spcBef>
                <a:spcPts val="0"/>
              </a:spcBef>
              <a:spcAft>
                <a:spcPts val="0"/>
              </a:spcAft>
              <a:buNone/>
            </a:pPr>
            <a:r>
              <a:rPr lang="en-US" sz="2800" b="1" i="0" u="none" strike="noStrike" cap="none" dirty="0">
                <a:solidFill>
                  <a:srgbClr val="FFC000"/>
                </a:solidFill>
                <a:latin typeface="Tahoma" panose="020B0604030504040204" pitchFamily="34" charset="0"/>
                <a:ea typeface="Tahoma" panose="020B0604030504040204" pitchFamily="34" charset="0"/>
                <a:cs typeface="Tahoma" panose="020B0604030504040204" pitchFamily="34" charset="0"/>
                <a:sym typeface="Tahoma"/>
              </a:rPr>
              <a:t>KHOA </a:t>
            </a:r>
            <a:r>
              <a:rPr lang="en-US" sz="2800" b="1" i="0" u="none" strike="noStrike" cap="none" dirty="0" err="1">
                <a:solidFill>
                  <a:srgbClr val="FFC000"/>
                </a:solidFill>
                <a:latin typeface="Tahoma" panose="020B0604030504040204" pitchFamily="34" charset="0"/>
                <a:ea typeface="Tahoma" panose="020B0604030504040204" pitchFamily="34" charset="0"/>
                <a:cs typeface="Tahoma" panose="020B0604030504040204" pitchFamily="34" charset="0"/>
                <a:sym typeface="Tahoma"/>
              </a:rPr>
              <a:t>KHOA</a:t>
            </a:r>
            <a:r>
              <a:rPr lang="en-US" sz="2800" b="1" i="0" u="none" strike="noStrike" cap="none" dirty="0">
                <a:solidFill>
                  <a:srgbClr val="FFC000"/>
                </a:solidFill>
                <a:latin typeface="Tahoma" panose="020B0604030504040204" pitchFamily="34" charset="0"/>
                <a:ea typeface="Tahoma" panose="020B0604030504040204" pitchFamily="34" charset="0"/>
                <a:cs typeface="Tahoma" panose="020B0604030504040204" pitchFamily="34" charset="0"/>
                <a:sym typeface="Tahoma"/>
              </a:rPr>
              <a:t> HỌC VÀ KỸ THUẬT THÔNG TIN</a:t>
            </a:r>
            <a:endParaRPr sz="2800" b="1" dirty="0">
              <a:latin typeface="Tahoma" panose="020B0604030504040204" pitchFamily="34" charset="0"/>
              <a:ea typeface="Tahoma" panose="020B0604030504040204" pitchFamily="34" charset="0"/>
              <a:cs typeface="Tahoma" panose="020B0604030504040204" pitchFamily="34" charset="0"/>
            </a:endParaRPr>
          </a:p>
        </p:txBody>
      </p:sp>
      <p:sp>
        <p:nvSpPr>
          <p:cNvPr id="61" name="TextBox 60">
            <a:extLst>
              <a:ext uri="{FF2B5EF4-FFF2-40B4-BE49-F238E27FC236}">
                <a16:creationId xmlns:a16="http://schemas.microsoft.com/office/drawing/2014/main" id="{786EED49-6AA3-BC0A-723D-982FA84DCECF}"/>
              </a:ext>
            </a:extLst>
          </p:cNvPr>
          <p:cNvSpPr txBox="1"/>
          <p:nvPr/>
        </p:nvSpPr>
        <p:spPr>
          <a:xfrm>
            <a:off x="172349" y="3344861"/>
            <a:ext cx="8997618" cy="1641347"/>
          </a:xfrm>
          <a:prstGeom prst="rect">
            <a:avLst/>
          </a:prstGeom>
          <a:noFill/>
        </p:spPr>
        <p:txBody>
          <a:bodyPr wrap="square" rtlCol="0">
            <a:spAutoFit/>
          </a:bodyPr>
          <a:lstStyle/>
          <a:p>
            <a:pPr>
              <a:lnSpc>
                <a:spcPct val="150000"/>
              </a:lnSpc>
            </a:pPr>
            <a:r>
              <a:rPr lang="vi-VN" sz="3600" b="1" dirty="0">
                <a:solidFill>
                  <a:srgbClr val="FF0000"/>
                </a:solidFill>
                <a:latin typeface="Tahoma" panose="020B0604030504040204" pitchFamily="34" charset="0"/>
                <a:ea typeface="Tahoma" panose="020B0604030504040204" pitchFamily="34" charset="0"/>
                <a:cs typeface="Tahoma" panose="020B0604030504040204" pitchFamily="34" charset="0"/>
              </a:rPr>
              <a:t>XÂY DỰNG </a:t>
            </a:r>
            <a:r>
              <a:rPr lang="en-US" sz="3600" b="1" dirty="0">
                <a:solidFill>
                  <a:srgbClr val="FF0000"/>
                </a:solidFill>
                <a:latin typeface="Tahoma" panose="020B0604030504040204" pitchFamily="34" charset="0"/>
                <a:ea typeface="Tahoma" panose="020B0604030504040204" pitchFamily="34" charset="0"/>
                <a:cs typeface="Tahoma" panose="020B0604030504040204" pitchFamily="34" charset="0"/>
              </a:rPr>
              <a:t>ỨNG DỤNG WEB </a:t>
            </a:r>
            <a:r>
              <a:rPr lang="vi-VN" sz="3600" b="1" dirty="0">
                <a:solidFill>
                  <a:srgbClr val="FF0000"/>
                </a:solidFill>
                <a:latin typeface="Tahoma" panose="020B0604030504040204" pitchFamily="34" charset="0"/>
                <a:ea typeface="Tahoma" panose="020B0604030504040204" pitchFamily="34" charset="0"/>
                <a:cs typeface="Tahoma" panose="020B0604030504040204" pitchFamily="34" charset="0"/>
              </a:rPr>
              <a:t>BÁN HÀNG </a:t>
            </a:r>
            <a:r>
              <a:rPr lang="en-US" sz="3600" b="1" dirty="0">
                <a:solidFill>
                  <a:srgbClr val="FF0000"/>
                </a:solidFill>
                <a:latin typeface="Tahoma" panose="020B0604030504040204" pitchFamily="34" charset="0"/>
                <a:ea typeface="Tahoma" panose="020B0604030504040204" pitchFamily="34" charset="0"/>
                <a:cs typeface="Tahoma" panose="020B0604030504040204" pitchFamily="34" charset="0"/>
              </a:rPr>
              <a:t>VÀ HỆ THỐNG QUẢN LÝ COFFEE</a:t>
            </a:r>
          </a:p>
        </p:txBody>
      </p:sp>
      <p:sp>
        <p:nvSpPr>
          <p:cNvPr id="62" name="Google Shape;99;p2">
            <a:extLst>
              <a:ext uri="{FF2B5EF4-FFF2-40B4-BE49-F238E27FC236}">
                <a16:creationId xmlns:a16="http://schemas.microsoft.com/office/drawing/2014/main" id="{7772DF73-8D3E-BA23-01BD-D4FBA7F42C9B}"/>
              </a:ext>
            </a:extLst>
          </p:cNvPr>
          <p:cNvSpPr txBox="1"/>
          <p:nvPr/>
        </p:nvSpPr>
        <p:spPr>
          <a:xfrm>
            <a:off x="462307" y="7070333"/>
            <a:ext cx="7421168" cy="13849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800" b="1" dirty="0">
                <a:solidFill>
                  <a:schemeClr val="accent1"/>
                </a:solidFill>
                <a:latin typeface="Tahoma"/>
                <a:ea typeface="Tahoma"/>
                <a:cs typeface="Tahoma"/>
                <a:sym typeface="Tahoma"/>
              </a:rPr>
              <a:t>Nhóm #4:</a:t>
            </a:r>
            <a:endParaRPr sz="2800" b="1" dirty="0">
              <a:solidFill>
                <a:schemeClr val="accent1"/>
              </a:solidFill>
            </a:endParaRPr>
          </a:p>
          <a:p>
            <a:pPr marL="0" marR="0" lvl="0" indent="0" algn="l" rtl="0">
              <a:spcBef>
                <a:spcPts val="0"/>
              </a:spcBef>
              <a:spcAft>
                <a:spcPts val="0"/>
              </a:spcAft>
              <a:buNone/>
            </a:pPr>
            <a:r>
              <a:rPr lang="en-US" sz="2800" dirty="0">
                <a:solidFill>
                  <a:schemeClr val="accent1"/>
                </a:solidFill>
                <a:latin typeface="Tahoma"/>
                <a:ea typeface="Tahoma"/>
                <a:cs typeface="Tahoma"/>
                <a:sym typeface="Tahoma"/>
              </a:rPr>
              <a:t>Sinh </a:t>
            </a:r>
            <a:r>
              <a:rPr lang="vi-VN" sz="2800" dirty="0">
                <a:solidFill>
                  <a:schemeClr val="accent1"/>
                </a:solidFill>
                <a:latin typeface="Tahoma"/>
                <a:ea typeface="Tahoma"/>
                <a:cs typeface="Tahoma"/>
                <a:sym typeface="Tahoma"/>
              </a:rPr>
              <a:t>Viên 1</a:t>
            </a:r>
            <a:r>
              <a:rPr lang="en-US" sz="2800" dirty="0">
                <a:solidFill>
                  <a:schemeClr val="accent1"/>
                </a:solidFill>
                <a:latin typeface="Tahoma"/>
                <a:ea typeface="Tahoma"/>
                <a:cs typeface="Tahoma"/>
                <a:sym typeface="Tahoma"/>
              </a:rPr>
              <a:t>:</a:t>
            </a:r>
            <a:r>
              <a:rPr lang="vi-VN" sz="2800" dirty="0">
                <a:solidFill>
                  <a:schemeClr val="accent1"/>
                </a:solidFill>
                <a:latin typeface="Tahoma"/>
                <a:ea typeface="Tahoma"/>
                <a:cs typeface="Tahoma"/>
                <a:sym typeface="Tahoma"/>
              </a:rPr>
              <a:t> Nguyễn Trung Hiếu</a:t>
            </a:r>
            <a:r>
              <a:rPr lang="en-US" sz="2800" dirty="0">
                <a:solidFill>
                  <a:schemeClr val="accent1"/>
                </a:solidFill>
                <a:latin typeface="Tahoma"/>
                <a:ea typeface="Tahoma"/>
                <a:cs typeface="Tahoma"/>
                <a:sym typeface="Tahoma"/>
              </a:rPr>
              <a:t> </a:t>
            </a:r>
            <a:endParaRPr sz="2800" dirty="0">
              <a:solidFill>
                <a:schemeClr val="accent1"/>
              </a:solidFill>
            </a:endParaRPr>
          </a:p>
          <a:p>
            <a:pPr marL="0" marR="0" lvl="0" indent="0" algn="l" rtl="0">
              <a:spcBef>
                <a:spcPts val="0"/>
              </a:spcBef>
              <a:spcAft>
                <a:spcPts val="0"/>
              </a:spcAft>
              <a:buNone/>
            </a:pPr>
            <a:r>
              <a:rPr lang="vi-VN" sz="2800" dirty="0">
                <a:solidFill>
                  <a:schemeClr val="accent1"/>
                </a:solidFill>
                <a:latin typeface="Tahoma"/>
                <a:ea typeface="Tahoma"/>
                <a:cs typeface="Tahoma"/>
                <a:sym typeface="Tahoma"/>
              </a:rPr>
              <a:t>Sinh Viên 2</a:t>
            </a:r>
            <a:r>
              <a:rPr lang="en-US" sz="2800" dirty="0">
                <a:solidFill>
                  <a:schemeClr val="accent1"/>
                </a:solidFill>
                <a:latin typeface="Tahoma"/>
                <a:ea typeface="Tahoma"/>
                <a:cs typeface="Tahoma"/>
                <a:sym typeface="Tahoma"/>
              </a:rPr>
              <a:t>:</a:t>
            </a:r>
            <a:r>
              <a:rPr lang="vi-VN" sz="2800" dirty="0">
                <a:solidFill>
                  <a:schemeClr val="accent1"/>
                </a:solidFill>
                <a:latin typeface="Tahoma"/>
                <a:ea typeface="Tahoma"/>
                <a:cs typeface="Tahoma"/>
                <a:sym typeface="Tahoma"/>
              </a:rPr>
              <a:t> Ngô Trần Tuấn Phong</a:t>
            </a:r>
            <a:r>
              <a:rPr lang="en-US" sz="2800" dirty="0">
                <a:solidFill>
                  <a:schemeClr val="accent1"/>
                </a:solidFill>
                <a:latin typeface="Tahoma"/>
                <a:ea typeface="Tahoma"/>
                <a:cs typeface="Tahoma"/>
                <a:sym typeface="Tahoma"/>
              </a:rPr>
              <a:t> </a:t>
            </a:r>
            <a:endParaRPr sz="2800" dirty="0">
              <a:solidFill>
                <a:schemeClr val="accen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22364" y="10003536"/>
            <a:ext cx="21354623" cy="2561110"/>
            <a:chOff x="0" y="0"/>
            <a:chExt cx="5624263" cy="698500"/>
          </a:xfrm>
        </p:grpSpPr>
        <p:sp>
          <p:nvSpPr>
            <p:cNvPr id="3" name="Freeform 3"/>
            <p:cNvSpPr/>
            <p:nvPr/>
          </p:nvSpPr>
          <p:spPr>
            <a:xfrm>
              <a:off x="0" y="0"/>
              <a:ext cx="5624263" cy="698500"/>
            </a:xfrm>
            <a:custGeom>
              <a:avLst/>
              <a:gdLst/>
              <a:ahLst/>
              <a:cxnLst/>
              <a:rect l="l" t="t" r="r" b="b"/>
              <a:pathLst>
                <a:path w="5624263" h="698500">
                  <a:moveTo>
                    <a:pt x="5624263" y="349250"/>
                  </a:moveTo>
                  <a:lnTo>
                    <a:pt x="5421063" y="698500"/>
                  </a:lnTo>
                  <a:lnTo>
                    <a:pt x="203200" y="698500"/>
                  </a:lnTo>
                  <a:lnTo>
                    <a:pt x="0" y="349250"/>
                  </a:lnTo>
                  <a:lnTo>
                    <a:pt x="203200" y="0"/>
                  </a:lnTo>
                  <a:lnTo>
                    <a:pt x="5421063" y="0"/>
                  </a:lnTo>
                  <a:lnTo>
                    <a:pt x="5624263" y="349250"/>
                  </a:lnTo>
                  <a:close/>
                </a:path>
              </a:pathLst>
            </a:custGeom>
            <a:solidFill>
              <a:srgbClr val="393939"/>
            </a:solidFill>
          </p:spPr>
          <p:txBody>
            <a:bodyPr/>
            <a:lstStyle/>
            <a:p>
              <a:endParaRPr lang="en-US"/>
            </a:p>
          </p:txBody>
        </p:sp>
        <p:sp>
          <p:nvSpPr>
            <p:cNvPr id="4" name="TextBox 4"/>
            <p:cNvSpPr txBox="1"/>
            <p:nvPr/>
          </p:nvSpPr>
          <p:spPr>
            <a:xfrm>
              <a:off x="114300" y="-57150"/>
              <a:ext cx="5395663" cy="7556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681160" y="10003536"/>
            <a:ext cx="11022791" cy="2561110"/>
            <a:chOff x="0" y="0"/>
            <a:chExt cx="2903122" cy="698500"/>
          </a:xfrm>
        </p:grpSpPr>
        <p:sp>
          <p:nvSpPr>
            <p:cNvPr id="6" name="Freeform 6"/>
            <p:cNvSpPr/>
            <p:nvPr/>
          </p:nvSpPr>
          <p:spPr>
            <a:xfrm>
              <a:off x="0" y="0"/>
              <a:ext cx="2903122" cy="698500"/>
            </a:xfrm>
            <a:custGeom>
              <a:avLst/>
              <a:gdLst/>
              <a:ahLst/>
              <a:cxnLst/>
              <a:rect l="l" t="t" r="r" b="b"/>
              <a:pathLst>
                <a:path w="2903122" h="698500">
                  <a:moveTo>
                    <a:pt x="2903122" y="349250"/>
                  </a:moveTo>
                  <a:lnTo>
                    <a:pt x="2699922" y="698500"/>
                  </a:lnTo>
                  <a:lnTo>
                    <a:pt x="203200" y="698500"/>
                  </a:lnTo>
                  <a:lnTo>
                    <a:pt x="0" y="349250"/>
                  </a:lnTo>
                  <a:lnTo>
                    <a:pt x="203200" y="0"/>
                  </a:lnTo>
                  <a:lnTo>
                    <a:pt x="2699922" y="0"/>
                  </a:lnTo>
                  <a:lnTo>
                    <a:pt x="2903122" y="349250"/>
                  </a:lnTo>
                  <a:close/>
                </a:path>
              </a:pathLst>
            </a:custGeom>
            <a:solidFill>
              <a:srgbClr val="ED9B0F"/>
            </a:solidFill>
          </p:spPr>
          <p:txBody>
            <a:bodyPr/>
            <a:lstStyle/>
            <a:p>
              <a:endParaRPr lang="en-US"/>
            </a:p>
          </p:txBody>
        </p:sp>
        <p:sp>
          <p:nvSpPr>
            <p:cNvPr id="7" name="TextBox 7"/>
            <p:cNvSpPr txBox="1"/>
            <p:nvPr/>
          </p:nvSpPr>
          <p:spPr>
            <a:xfrm>
              <a:off x="114300" y="-57150"/>
              <a:ext cx="2674522" cy="75565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363919" y="10003536"/>
            <a:ext cx="8400463" cy="2561110"/>
            <a:chOff x="0" y="0"/>
            <a:chExt cx="2212468" cy="698500"/>
          </a:xfrm>
        </p:grpSpPr>
        <p:sp>
          <p:nvSpPr>
            <p:cNvPr id="9" name="Freeform 9"/>
            <p:cNvSpPr/>
            <p:nvPr/>
          </p:nvSpPr>
          <p:spPr>
            <a:xfrm>
              <a:off x="0" y="0"/>
              <a:ext cx="2212468" cy="698500"/>
            </a:xfrm>
            <a:custGeom>
              <a:avLst/>
              <a:gdLst/>
              <a:ahLst/>
              <a:cxnLst/>
              <a:rect l="l" t="t" r="r" b="b"/>
              <a:pathLst>
                <a:path w="2212468" h="698500">
                  <a:moveTo>
                    <a:pt x="2212468" y="349250"/>
                  </a:moveTo>
                  <a:lnTo>
                    <a:pt x="2009268" y="698500"/>
                  </a:lnTo>
                  <a:lnTo>
                    <a:pt x="203200" y="698500"/>
                  </a:lnTo>
                  <a:lnTo>
                    <a:pt x="0" y="349250"/>
                  </a:lnTo>
                  <a:lnTo>
                    <a:pt x="203200" y="0"/>
                  </a:lnTo>
                  <a:lnTo>
                    <a:pt x="2009268" y="0"/>
                  </a:lnTo>
                  <a:lnTo>
                    <a:pt x="2212468" y="349250"/>
                  </a:lnTo>
                  <a:close/>
                </a:path>
              </a:pathLst>
            </a:custGeom>
            <a:solidFill>
              <a:srgbClr val="FFBC00"/>
            </a:solidFill>
          </p:spPr>
          <p:txBody>
            <a:bodyPr/>
            <a:lstStyle/>
            <a:p>
              <a:endParaRPr lang="en-US"/>
            </a:p>
          </p:txBody>
        </p:sp>
        <p:sp>
          <p:nvSpPr>
            <p:cNvPr id="10" name="TextBox 10"/>
            <p:cNvSpPr txBox="1"/>
            <p:nvPr/>
          </p:nvSpPr>
          <p:spPr>
            <a:xfrm>
              <a:off x="114300" y="-57150"/>
              <a:ext cx="1983868" cy="75565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60107" y="-2653476"/>
            <a:ext cx="2795016" cy="4991100"/>
          </a:xfrm>
          <a:custGeom>
            <a:avLst/>
            <a:gdLst/>
            <a:ahLst/>
            <a:cxnLst/>
            <a:rect l="l" t="t" r="r" b="b"/>
            <a:pathLst>
              <a:path w="2795016" h="4991100">
                <a:moveTo>
                  <a:pt x="0" y="0"/>
                </a:moveTo>
                <a:lnTo>
                  <a:pt x="2795016" y="0"/>
                </a:lnTo>
                <a:lnTo>
                  <a:pt x="2795016" y="4991100"/>
                </a:lnTo>
                <a:lnTo>
                  <a:pt x="0" y="4991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2" name="Freeform 42"/>
          <p:cNvSpPr/>
          <p:nvPr/>
        </p:nvSpPr>
        <p:spPr>
          <a:xfrm>
            <a:off x="1586179" y="3418484"/>
            <a:ext cx="607893" cy="758681"/>
          </a:xfrm>
          <a:custGeom>
            <a:avLst/>
            <a:gdLst/>
            <a:ahLst/>
            <a:cxnLst/>
            <a:rect l="l" t="t" r="r" b="b"/>
            <a:pathLst>
              <a:path w="607893" h="758681">
                <a:moveTo>
                  <a:pt x="0" y="0"/>
                </a:moveTo>
                <a:lnTo>
                  <a:pt x="607894" y="0"/>
                </a:lnTo>
                <a:lnTo>
                  <a:pt x="607894" y="758682"/>
                </a:lnTo>
                <a:lnTo>
                  <a:pt x="0" y="7586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3" name="Freeform 43"/>
          <p:cNvSpPr/>
          <p:nvPr/>
        </p:nvSpPr>
        <p:spPr>
          <a:xfrm>
            <a:off x="1471687" y="5699905"/>
            <a:ext cx="778505" cy="776883"/>
          </a:xfrm>
          <a:custGeom>
            <a:avLst/>
            <a:gdLst/>
            <a:ahLst/>
            <a:cxnLst/>
            <a:rect l="l" t="t" r="r" b="b"/>
            <a:pathLst>
              <a:path w="778505" h="776883">
                <a:moveTo>
                  <a:pt x="0" y="0"/>
                </a:moveTo>
                <a:lnTo>
                  <a:pt x="778505" y="0"/>
                </a:lnTo>
                <a:lnTo>
                  <a:pt x="778505" y="776884"/>
                </a:lnTo>
                <a:lnTo>
                  <a:pt x="0" y="7768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4" name="Freeform 44"/>
          <p:cNvSpPr/>
          <p:nvPr/>
        </p:nvSpPr>
        <p:spPr>
          <a:xfrm>
            <a:off x="1463234" y="8036100"/>
            <a:ext cx="837141" cy="654017"/>
          </a:xfrm>
          <a:custGeom>
            <a:avLst/>
            <a:gdLst/>
            <a:ahLst/>
            <a:cxnLst/>
            <a:rect l="l" t="t" r="r" b="b"/>
            <a:pathLst>
              <a:path w="837141" h="654017">
                <a:moveTo>
                  <a:pt x="0" y="0"/>
                </a:moveTo>
                <a:lnTo>
                  <a:pt x="837141" y="0"/>
                </a:lnTo>
                <a:lnTo>
                  <a:pt x="837141" y="654017"/>
                </a:lnTo>
                <a:lnTo>
                  <a:pt x="0" y="65401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46" name="TextBox 46"/>
          <p:cNvSpPr txBox="1"/>
          <p:nvPr/>
        </p:nvSpPr>
        <p:spPr>
          <a:xfrm>
            <a:off x="2956722" y="3156363"/>
            <a:ext cx="2547350" cy="457200"/>
          </a:xfrm>
          <a:prstGeom prst="rect">
            <a:avLst/>
          </a:prstGeom>
        </p:spPr>
        <p:txBody>
          <a:bodyPr lIns="0" tIns="0" rIns="0" bIns="0" rtlCol="0" anchor="t">
            <a:spAutoFit/>
          </a:bodyPr>
          <a:lstStyle/>
          <a:p>
            <a:pPr>
              <a:lnSpc>
                <a:spcPts val="3449"/>
              </a:lnSpc>
            </a:pPr>
            <a:r>
              <a:rPr lang="en-US" sz="2999">
                <a:solidFill>
                  <a:srgbClr val="FFFFFF"/>
                </a:solidFill>
                <a:latin typeface="Poppins Bold"/>
              </a:rPr>
              <a:t>Support</a:t>
            </a:r>
          </a:p>
        </p:txBody>
      </p:sp>
      <p:sp>
        <p:nvSpPr>
          <p:cNvPr id="48" name="TextBox 48"/>
          <p:cNvSpPr txBox="1"/>
          <p:nvPr/>
        </p:nvSpPr>
        <p:spPr>
          <a:xfrm>
            <a:off x="2956722" y="7734456"/>
            <a:ext cx="2784870" cy="436017"/>
          </a:xfrm>
          <a:prstGeom prst="rect">
            <a:avLst/>
          </a:prstGeom>
        </p:spPr>
        <p:txBody>
          <a:bodyPr lIns="0" tIns="0" rIns="0" bIns="0" rtlCol="0" anchor="t">
            <a:spAutoFit/>
          </a:bodyPr>
          <a:lstStyle/>
          <a:p>
            <a:pPr>
              <a:lnSpc>
                <a:spcPts val="3449"/>
              </a:lnSpc>
            </a:pPr>
            <a:r>
              <a:rPr lang="en-US" sz="2999" dirty="0" err="1">
                <a:solidFill>
                  <a:srgbClr val="FFFFFF"/>
                </a:solidFill>
                <a:latin typeface="Poppins Bold"/>
              </a:rPr>
              <a:t>Coparison</a:t>
            </a:r>
            <a:endParaRPr lang="en-US" sz="2999" dirty="0">
              <a:solidFill>
                <a:srgbClr val="FFFFFF"/>
              </a:solidFill>
              <a:latin typeface="Poppins Bold"/>
            </a:endParaRPr>
          </a:p>
        </p:txBody>
      </p:sp>
      <p:sp>
        <p:nvSpPr>
          <p:cNvPr id="54" name="TextBox 53">
            <a:extLst>
              <a:ext uri="{FF2B5EF4-FFF2-40B4-BE49-F238E27FC236}">
                <a16:creationId xmlns:a16="http://schemas.microsoft.com/office/drawing/2014/main" id="{01C03E73-86B0-D812-5F10-80FCB438EBF5}"/>
              </a:ext>
            </a:extLst>
          </p:cNvPr>
          <p:cNvSpPr txBox="1"/>
          <p:nvPr/>
        </p:nvSpPr>
        <p:spPr>
          <a:xfrm>
            <a:off x="0" y="2963781"/>
            <a:ext cx="6837060" cy="1685846"/>
          </a:xfrm>
          <a:prstGeom prst="rect">
            <a:avLst/>
          </a:prstGeom>
          <a:noFill/>
        </p:spPr>
        <p:txBody>
          <a:bodyPr wrap="square">
            <a:spAutoFit/>
          </a:bodyPr>
          <a:lstStyle/>
          <a:p>
            <a:pPr marL="491490" marR="0" indent="0" algn="just">
              <a:lnSpc>
                <a:spcPct val="150000"/>
              </a:lnSpc>
              <a:spcBef>
                <a:spcPts val="0"/>
              </a:spcBef>
              <a:spcAft>
                <a:spcPts val="600"/>
              </a:spcAft>
              <a:tabLst>
                <a:tab pos="5760720" algn="r"/>
              </a:tabLst>
            </a:pPr>
            <a:r>
              <a:rPr lang="en-US" sz="2400" dirty="0" err="1">
                <a:effectLst/>
                <a:latin typeface="Arial" panose="020B0604020202020204" pitchFamily="34" charset="0"/>
                <a:ea typeface="Calibri" panose="020F0502020204030204" pitchFamily="34" charset="0"/>
                <a:cs typeface="Arial" panose="020B0604020202020204" pitchFamily="34" charset="0"/>
              </a:rPr>
              <a:t>Hệ</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thống</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sử</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dụng</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cơ</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sở</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dữ</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liệu</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quan</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hệ</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để</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lưu</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trữ</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và</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quản</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lý</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dữ</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liệu</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Hình</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bên</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đây</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là</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giới</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thiệu</a:t>
            </a:r>
            <a:r>
              <a:rPr lang="en-US" sz="2400" dirty="0">
                <a:effectLst/>
                <a:latin typeface="Arial" panose="020B0604020202020204" pitchFamily="34" charset="0"/>
                <a:ea typeface="Calibri" panose="020F0502020204030204" pitchFamily="34" charset="0"/>
                <a:cs typeface="Arial" panose="020B0604020202020204" pitchFamily="34" charset="0"/>
              </a:rPr>
              <a:t> chi </a:t>
            </a:r>
            <a:r>
              <a:rPr lang="en-US" sz="2400" dirty="0" err="1">
                <a:effectLst/>
                <a:latin typeface="Arial" panose="020B0604020202020204" pitchFamily="34" charset="0"/>
                <a:ea typeface="Calibri" panose="020F0502020204030204" pitchFamily="34" charset="0"/>
                <a:cs typeface="Arial" panose="020B0604020202020204" pitchFamily="34" charset="0"/>
              </a:rPr>
              <a:t>tiết</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về</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cấu</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trúc</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cơ</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sở</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dữ</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liệu</a:t>
            </a:r>
            <a:r>
              <a:rPr lang="en-US" sz="2400" dirty="0">
                <a:effectLst/>
                <a:latin typeface="Arial" panose="020B0604020202020204" pitchFamily="34" charset="0"/>
                <a:ea typeface="Calibri" panose="020F0502020204030204" pitchFamily="34" charset="0"/>
                <a:cs typeface="Arial" panose="020B0604020202020204" pitchFamily="34" charset="0"/>
              </a:rPr>
              <a:t>:</a:t>
            </a:r>
          </a:p>
        </p:txBody>
      </p:sp>
      <p:sp>
        <p:nvSpPr>
          <p:cNvPr id="13" name="TextBox 18">
            <a:extLst>
              <a:ext uri="{FF2B5EF4-FFF2-40B4-BE49-F238E27FC236}">
                <a16:creationId xmlns:a16="http://schemas.microsoft.com/office/drawing/2014/main" id="{A54DB4C3-A8DF-6E37-8BF9-0F8E4F529825}"/>
              </a:ext>
            </a:extLst>
          </p:cNvPr>
          <p:cNvSpPr txBox="1"/>
          <p:nvPr/>
        </p:nvSpPr>
        <p:spPr>
          <a:xfrm>
            <a:off x="583810" y="2311782"/>
            <a:ext cx="10097562" cy="585288"/>
          </a:xfrm>
          <a:prstGeom prst="rect">
            <a:avLst/>
          </a:prstGeom>
        </p:spPr>
        <p:txBody>
          <a:bodyPr wrap="square" lIns="0" tIns="0" rIns="0" bIns="0" rtlCol="0" anchor="t">
            <a:spAutoFit/>
          </a:bodyPr>
          <a:lstStyle/>
          <a:p>
            <a:pPr>
              <a:lnSpc>
                <a:spcPts val="5084"/>
              </a:lnSpc>
            </a:pPr>
            <a:r>
              <a:rPr lang="vi-VN" sz="3600" b="1" spc="-135" dirty="0">
                <a:latin typeface="Tahoma" panose="020B0604030504040204" pitchFamily="34" charset="0"/>
                <a:ea typeface="Tahoma" panose="020B0604030504040204" pitchFamily="34" charset="0"/>
                <a:cs typeface="Tahoma" panose="020B0604030504040204" pitchFamily="34" charset="0"/>
              </a:rPr>
              <a:t>2.</a:t>
            </a:r>
            <a:r>
              <a:rPr lang="en-US" sz="3600" b="1" spc="-135" dirty="0">
                <a:latin typeface="Tahoma" panose="020B0604030504040204" pitchFamily="34" charset="0"/>
                <a:ea typeface="Tahoma" panose="020B0604030504040204" pitchFamily="34" charset="0"/>
                <a:cs typeface="Tahoma" panose="020B0604030504040204" pitchFamily="34" charset="0"/>
              </a:rPr>
              <a:t>3</a:t>
            </a:r>
            <a:r>
              <a:rPr lang="vi-VN" sz="3600" b="1" spc="-135" dirty="0">
                <a:latin typeface="Tahoma" panose="020B0604030504040204" pitchFamily="34" charset="0"/>
                <a:ea typeface="Tahoma" panose="020B0604030504040204" pitchFamily="34" charset="0"/>
                <a:cs typeface="Tahoma" panose="020B0604030504040204" pitchFamily="34" charset="0"/>
              </a:rPr>
              <a:t> 	</a:t>
            </a:r>
            <a:r>
              <a:rPr lang="en-US" sz="3600" b="1" spc="-135" dirty="0" err="1">
                <a:latin typeface="Tahoma" panose="020B0604030504040204" pitchFamily="34" charset="0"/>
                <a:ea typeface="Tahoma" panose="020B0604030504040204" pitchFamily="34" charset="0"/>
                <a:cs typeface="Tahoma" panose="020B0604030504040204" pitchFamily="34" charset="0"/>
              </a:rPr>
              <a:t>Giới</a:t>
            </a:r>
            <a:r>
              <a:rPr lang="en-US" sz="3600" b="1" spc="-135" dirty="0">
                <a:latin typeface="Tahoma" panose="020B0604030504040204" pitchFamily="34" charset="0"/>
                <a:ea typeface="Tahoma" panose="020B0604030504040204" pitchFamily="34" charset="0"/>
                <a:cs typeface="Tahoma" panose="020B0604030504040204" pitchFamily="34" charset="0"/>
              </a:rPr>
              <a:t> </a:t>
            </a:r>
            <a:r>
              <a:rPr lang="en-US" sz="3600" b="1" spc="-135" dirty="0" err="1">
                <a:latin typeface="Tahoma" panose="020B0604030504040204" pitchFamily="34" charset="0"/>
                <a:ea typeface="Tahoma" panose="020B0604030504040204" pitchFamily="34" charset="0"/>
                <a:cs typeface="Tahoma" panose="020B0604030504040204" pitchFamily="34" charset="0"/>
              </a:rPr>
              <a:t>Thiệu</a:t>
            </a:r>
            <a:r>
              <a:rPr lang="en-US" sz="3600" b="1" spc="-135" dirty="0">
                <a:latin typeface="Tahoma" panose="020B0604030504040204" pitchFamily="34" charset="0"/>
                <a:ea typeface="Tahoma" panose="020B0604030504040204" pitchFamily="34" charset="0"/>
                <a:cs typeface="Tahoma" panose="020B0604030504040204" pitchFamily="34" charset="0"/>
              </a:rPr>
              <a:t> </a:t>
            </a:r>
            <a:r>
              <a:rPr lang="en-US" sz="3600" b="1" spc="-135" dirty="0" err="1">
                <a:latin typeface="Tahoma" panose="020B0604030504040204" pitchFamily="34" charset="0"/>
                <a:ea typeface="Tahoma" panose="020B0604030504040204" pitchFamily="34" charset="0"/>
                <a:cs typeface="Tahoma" panose="020B0604030504040204" pitchFamily="34" charset="0"/>
              </a:rPr>
              <a:t>Cơ</a:t>
            </a:r>
            <a:r>
              <a:rPr lang="en-US" sz="3600" b="1" spc="-135" dirty="0">
                <a:latin typeface="Tahoma" panose="020B0604030504040204" pitchFamily="34" charset="0"/>
                <a:ea typeface="Tahoma" panose="020B0604030504040204" pitchFamily="34" charset="0"/>
                <a:cs typeface="Tahoma" panose="020B0604030504040204" pitchFamily="34" charset="0"/>
              </a:rPr>
              <a:t> </a:t>
            </a:r>
            <a:r>
              <a:rPr lang="en-US" sz="3600" b="1" spc="-135" dirty="0" err="1">
                <a:latin typeface="Tahoma" panose="020B0604030504040204" pitchFamily="34" charset="0"/>
                <a:ea typeface="Tahoma" panose="020B0604030504040204" pitchFamily="34" charset="0"/>
                <a:cs typeface="Tahoma" panose="020B0604030504040204" pitchFamily="34" charset="0"/>
              </a:rPr>
              <a:t>Sở</a:t>
            </a:r>
            <a:r>
              <a:rPr lang="en-US" sz="3600" b="1" spc="-135" dirty="0">
                <a:latin typeface="Tahoma" panose="020B0604030504040204" pitchFamily="34" charset="0"/>
                <a:ea typeface="Tahoma" panose="020B0604030504040204" pitchFamily="34" charset="0"/>
                <a:cs typeface="Tahoma" panose="020B0604030504040204" pitchFamily="34" charset="0"/>
              </a:rPr>
              <a:t> </a:t>
            </a:r>
            <a:r>
              <a:rPr lang="en-US" sz="3600" b="1" spc="-135" dirty="0" err="1">
                <a:latin typeface="Tahoma" panose="020B0604030504040204" pitchFamily="34" charset="0"/>
                <a:ea typeface="Tahoma" panose="020B0604030504040204" pitchFamily="34" charset="0"/>
                <a:cs typeface="Tahoma" panose="020B0604030504040204" pitchFamily="34" charset="0"/>
              </a:rPr>
              <a:t>Dữ</a:t>
            </a:r>
            <a:r>
              <a:rPr lang="en-US" sz="3600" b="1" spc="-135" dirty="0">
                <a:latin typeface="Tahoma" panose="020B0604030504040204" pitchFamily="34" charset="0"/>
                <a:ea typeface="Tahoma" panose="020B0604030504040204" pitchFamily="34" charset="0"/>
                <a:cs typeface="Tahoma" panose="020B0604030504040204" pitchFamily="34" charset="0"/>
              </a:rPr>
              <a:t> </a:t>
            </a:r>
            <a:r>
              <a:rPr lang="en-US" sz="3600" b="1" spc="-135" dirty="0" err="1">
                <a:latin typeface="Tahoma" panose="020B0604030504040204" pitchFamily="34" charset="0"/>
                <a:ea typeface="Tahoma" panose="020B0604030504040204" pitchFamily="34" charset="0"/>
                <a:cs typeface="Tahoma" panose="020B0604030504040204" pitchFamily="34" charset="0"/>
              </a:rPr>
              <a:t>Liệu</a:t>
            </a:r>
            <a:endParaRPr lang="en-US" sz="3600" b="1" spc="-135" dirty="0">
              <a:latin typeface="Tahoma" panose="020B0604030504040204" pitchFamily="34" charset="0"/>
              <a:ea typeface="Tahoma" panose="020B0604030504040204" pitchFamily="34" charset="0"/>
              <a:cs typeface="Tahoma" panose="020B0604030504040204" pitchFamily="34" charset="0"/>
            </a:endParaRPr>
          </a:p>
        </p:txBody>
      </p:sp>
      <p:pic>
        <p:nvPicPr>
          <p:cNvPr id="12" name="Picture 11">
            <a:extLst>
              <a:ext uri="{FF2B5EF4-FFF2-40B4-BE49-F238E27FC236}">
                <a16:creationId xmlns:a16="http://schemas.microsoft.com/office/drawing/2014/main" id="{7C134D42-4A42-D1FC-5226-4DBE2C239B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88741" y="-1"/>
            <a:ext cx="11099259" cy="10003537"/>
          </a:xfrm>
          <a:prstGeom prst="rect">
            <a:avLst/>
          </a:prstGeom>
        </p:spPr>
      </p:pic>
    </p:spTree>
    <p:extLst>
      <p:ext uri="{BB962C8B-B14F-4D97-AF65-F5344CB8AC3E}">
        <p14:creationId xmlns:p14="http://schemas.microsoft.com/office/powerpoint/2010/main" val="1872020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6"/>
          <p:cNvSpPr txBox="1"/>
          <p:nvPr/>
        </p:nvSpPr>
        <p:spPr>
          <a:xfrm>
            <a:off x="304800" y="3464606"/>
            <a:ext cx="17068800" cy="1593513"/>
          </a:xfrm>
          <a:prstGeom prst="rect">
            <a:avLst/>
          </a:prstGeom>
        </p:spPr>
        <p:txBody>
          <a:bodyPr wrap="square" lIns="0" tIns="0" rIns="0" bIns="0" rtlCol="0" anchor="t">
            <a:spAutoFit/>
          </a:bodyPr>
          <a:lstStyle/>
          <a:p>
            <a:pPr marL="491490" marR="0" indent="0" algn="just">
              <a:lnSpc>
                <a:spcPct val="150000"/>
              </a:lnSpc>
              <a:spcBef>
                <a:spcPts val="0"/>
              </a:spcBef>
              <a:spcAft>
                <a:spcPts val="600"/>
              </a:spcAft>
              <a:tabLst>
                <a:tab pos="5760720" algn="r"/>
              </a:tabLst>
            </a:pPr>
            <a:r>
              <a:rPr lang="en-GB" sz="2400" dirty="0">
                <a:effectLst/>
                <a:latin typeface="Arial" panose="020B0604020202020204" pitchFamily="34" charset="0"/>
                <a:ea typeface="Calibri" panose="020F0502020204030204" pitchFamily="34" charset="0"/>
                <a:cs typeface="Arial" panose="020B0604020202020204" pitchFamily="34" charset="0"/>
              </a:rPr>
              <a:t>Django </a:t>
            </a:r>
            <a:r>
              <a:rPr lang="en-GB" sz="2400" dirty="0" err="1">
                <a:effectLst/>
                <a:latin typeface="Arial" panose="020B0604020202020204" pitchFamily="34" charset="0"/>
                <a:ea typeface="Calibri" panose="020F0502020204030204" pitchFamily="34" charset="0"/>
                <a:cs typeface="Arial" panose="020B0604020202020204" pitchFamily="34" charset="0"/>
              </a:rPr>
              <a:t>không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chỉ</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là</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một</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công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cụ</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giúp</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kết</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nối</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dữ</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liệu</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và</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người</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dùng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một</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cách</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dễ</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dàng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mà</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còn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là</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một</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triết</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lý</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thiết</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kế</a:t>
            </a:r>
            <a:r>
              <a:rPr lang="en-GB" sz="2400" dirty="0">
                <a:effectLst/>
                <a:latin typeface="Arial" panose="020B0604020202020204" pitchFamily="34" charset="0"/>
                <a:ea typeface="Calibri" panose="020F0502020204030204" pitchFamily="34" charset="0"/>
                <a:cs typeface="Arial" panose="020B0604020202020204" pitchFamily="34" charset="0"/>
              </a:rPr>
              <a:t>. Theo </a:t>
            </a:r>
            <a:r>
              <a:rPr lang="en-GB" sz="2400" dirty="0" err="1">
                <a:effectLst/>
                <a:latin typeface="Arial" panose="020B0604020202020204" pitchFamily="34" charset="0"/>
                <a:ea typeface="Calibri" panose="020F0502020204030204" pitchFamily="34" charset="0"/>
                <a:cs typeface="Arial" panose="020B0604020202020204" pitchFamily="34" charset="0"/>
              </a:rPr>
              <a:t>mô</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hình</a:t>
            </a:r>
            <a:r>
              <a:rPr lang="en-GB" sz="2400" dirty="0">
                <a:effectLst/>
                <a:latin typeface="Arial" panose="020B0604020202020204" pitchFamily="34" charset="0"/>
                <a:ea typeface="Calibri" panose="020F0502020204030204" pitchFamily="34" charset="0"/>
                <a:cs typeface="Arial" panose="020B0604020202020204" pitchFamily="34" charset="0"/>
              </a:rPr>
              <a:t> MTV (Model-Template-View), Django </a:t>
            </a:r>
            <a:r>
              <a:rPr lang="en-GB" sz="2400" dirty="0" err="1">
                <a:effectLst/>
                <a:latin typeface="Arial" panose="020B0604020202020204" pitchFamily="34" charset="0"/>
                <a:ea typeface="Calibri" panose="020F0502020204030204" pitchFamily="34" charset="0"/>
                <a:cs typeface="Arial" panose="020B0604020202020204" pitchFamily="34" charset="0"/>
              </a:rPr>
              <a:t>tách</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biệt</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rõ</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ràng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giữa</a:t>
            </a:r>
            <a:r>
              <a:rPr lang="en-GB" sz="2400" dirty="0">
                <a:effectLst/>
                <a:latin typeface="Arial" panose="020B0604020202020204" pitchFamily="34" charset="0"/>
                <a:ea typeface="Calibri" panose="020F0502020204030204" pitchFamily="34" charset="0"/>
                <a:cs typeface="Arial" panose="020B0604020202020204" pitchFamily="34" charset="0"/>
              </a:rPr>
              <a:t> logic </a:t>
            </a:r>
            <a:r>
              <a:rPr lang="en-GB" sz="2400" dirty="0" err="1">
                <a:effectLst/>
                <a:latin typeface="Arial" panose="020B0604020202020204" pitchFamily="34" charset="0"/>
                <a:ea typeface="Calibri" panose="020F0502020204030204" pitchFamily="34" charset="0"/>
                <a:cs typeface="Arial" panose="020B0604020202020204" pitchFamily="34" charset="0"/>
              </a:rPr>
              <a:t>xử</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lý</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dữ</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liệu</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giao</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diện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người</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dùng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và</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điều</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khiển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ứng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dụng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Điều</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này</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giúp</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giảm</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văn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mẫu</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trùng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lặp</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tăng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tính</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tổ</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chức</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và</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giúp</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ứng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dụng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dễ</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bảo</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trì</a:t>
            </a:r>
            <a:r>
              <a:rPr lang="en-GB" sz="2400" dirty="0">
                <a:effectLst/>
                <a:latin typeface="Arial" panose="020B0604020202020204" pitchFamily="34" charset="0"/>
                <a:ea typeface="Calibri" panose="020F0502020204030204" pitchFamily="34" charset="0"/>
                <a:cs typeface="Arial" panose="020B0604020202020204" pitchFamily="34" charset="0"/>
              </a:rPr>
              <a:t>.</a:t>
            </a:r>
            <a:endParaRPr lang="en-US" sz="2400" dirty="0">
              <a:effectLst/>
              <a:latin typeface="Arial" panose="020B0604020202020204" pitchFamily="34" charset="0"/>
              <a:ea typeface="Calibri" panose="020F0502020204030204" pitchFamily="34" charset="0"/>
              <a:cs typeface="Arial" panose="020B0604020202020204" pitchFamily="34" charset="0"/>
            </a:endParaRPr>
          </a:p>
        </p:txBody>
      </p:sp>
      <p:sp>
        <p:nvSpPr>
          <p:cNvPr id="18" name="TextBox 18"/>
          <p:cNvSpPr txBox="1"/>
          <p:nvPr/>
        </p:nvSpPr>
        <p:spPr>
          <a:xfrm>
            <a:off x="533400" y="419100"/>
            <a:ext cx="12039600" cy="654025"/>
          </a:xfrm>
          <a:prstGeom prst="rect">
            <a:avLst/>
          </a:prstGeom>
        </p:spPr>
        <p:txBody>
          <a:bodyPr wrap="square" lIns="0" tIns="0" rIns="0" bIns="0" rtlCol="0" anchor="t">
            <a:spAutoFit/>
          </a:bodyPr>
          <a:lstStyle/>
          <a:p>
            <a:pPr marL="914400" indent="-914400">
              <a:lnSpc>
                <a:spcPts val="5084"/>
              </a:lnSpc>
              <a:buFont typeface="+mj-lt"/>
              <a:buAutoNum type="arabicPeriod" startAt="3"/>
            </a:pPr>
            <a:r>
              <a:rPr lang="en-US" sz="4500" b="1" spc="-135" dirty="0" err="1">
                <a:solidFill>
                  <a:srgbClr val="FF0000"/>
                </a:solidFill>
                <a:latin typeface="Tahoma" panose="020B0604030504040204" pitchFamily="34" charset="0"/>
                <a:ea typeface="Tahoma" panose="020B0604030504040204" pitchFamily="34" charset="0"/>
                <a:cs typeface="Tahoma" panose="020B0604030504040204" pitchFamily="34" charset="0"/>
              </a:rPr>
              <a:t>Giới</a:t>
            </a:r>
            <a:r>
              <a:rPr lang="en-US" sz="4500" b="1" spc="-135"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4500" b="1" spc="-135" dirty="0" err="1">
                <a:solidFill>
                  <a:srgbClr val="FF0000"/>
                </a:solidFill>
                <a:latin typeface="Tahoma" panose="020B0604030504040204" pitchFamily="34" charset="0"/>
                <a:ea typeface="Tahoma" panose="020B0604030504040204" pitchFamily="34" charset="0"/>
                <a:cs typeface="Tahoma" panose="020B0604030504040204" pitchFamily="34" charset="0"/>
              </a:rPr>
              <a:t>Thiệu</a:t>
            </a:r>
            <a:r>
              <a:rPr lang="en-US" sz="4500" b="1" spc="-135" dirty="0">
                <a:solidFill>
                  <a:srgbClr val="FF0000"/>
                </a:solidFill>
                <a:latin typeface="Tahoma" panose="020B0604030504040204" pitchFamily="34" charset="0"/>
                <a:ea typeface="Tahoma" panose="020B0604030504040204" pitchFamily="34" charset="0"/>
                <a:cs typeface="Tahoma" panose="020B0604030504040204" pitchFamily="34" charset="0"/>
              </a:rPr>
              <a:t> Framework Django</a:t>
            </a:r>
          </a:p>
        </p:txBody>
      </p:sp>
      <p:sp>
        <p:nvSpPr>
          <p:cNvPr id="20" name="Freeform 20"/>
          <p:cNvSpPr/>
          <p:nvPr/>
        </p:nvSpPr>
        <p:spPr>
          <a:xfrm flipH="1">
            <a:off x="15833217" y="-2598059"/>
            <a:ext cx="2795016" cy="4991100"/>
          </a:xfrm>
          <a:custGeom>
            <a:avLst/>
            <a:gdLst/>
            <a:ahLst/>
            <a:cxnLst/>
            <a:rect l="l" t="t" r="r" b="b"/>
            <a:pathLst>
              <a:path w="2795016" h="4991100">
                <a:moveTo>
                  <a:pt x="2795016" y="0"/>
                </a:moveTo>
                <a:lnTo>
                  <a:pt x="0" y="0"/>
                </a:lnTo>
                <a:lnTo>
                  <a:pt x="0" y="4991100"/>
                </a:lnTo>
                <a:lnTo>
                  <a:pt x="2795016" y="4991100"/>
                </a:lnTo>
                <a:lnTo>
                  <a:pt x="279501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TextBox 16">
            <a:extLst>
              <a:ext uri="{FF2B5EF4-FFF2-40B4-BE49-F238E27FC236}">
                <a16:creationId xmlns:a16="http://schemas.microsoft.com/office/drawing/2014/main" id="{6DD44D44-1386-65B8-B330-B9F77D6B456D}"/>
              </a:ext>
            </a:extLst>
          </p:cNvPr>
          <p:cNvSpPr txBox="1"/>
          <p:nvPr/>
        </p:nvSpPr>
        <p:spPr>
          <a:xfrm>
            <a:off x="228600" y="1374572"/>
            <a:ext cx="17145000" cy="1593513"/>
          </a:xfrm>
          <a:prstGeom prst="rect">
            <a:avLst/>
          </a:prstGeom>
        </p:spPr>
        <p:txBody>
          <a:bodyPr wrap="square" lIns="0" tIns="0" rIns="0" bIns="0" rtlCol="0" anchor="t">
            <a:spAutoFit/>
          </a:bodyPr>
          <a:lstStyle/>
          <a:p>
            <a:pPr marL="491490" marR="0" indent="0" algn="just">
              <a:lnSpc>
                <a:spcPct val="150000"/>
              </a:lnSpc>
              <a:spcBef>
                <a:spcPts val="0"/>
              </a:spcBef>
              <a:spcAft>
                <a:spcPts val="600"/>
              </a:spcAft>
              <a:tabLst>
                <a:tab pos="5760720" algn="r"/>
              </a:tabLst>
            </a:pPr>
            <a:r>
              <a:rPr lang="en-GB" sz="2400" dirty="0">
                <a:effectLst/>
                <a:latin typeface="Arial" panose="020B0604020202020204" pitchFamily="34" charset="0"/>
                <a:ea typeface="Calibri" panose="020F0502020204030204" pitchFamily="34" charset="0"/>
                <a:cs typeface="Arial" panose="020B0604020202020204" pitchFamily="34" charset="0"/>
              </a:rPr>
              <a:t>Trong </a:t>
            </a:r>
            <a:r>
              <a:rPr lang="en-GB" sz="2400" dirty="0" err="1">
                <a:effectLst/>
                <a:latin typeface="Arial" panose="020B0604020202020204" pitchFamily="34" charset="0"/>
                <a:ea typeface="Calibri" panose="020F0502020204030204" pitchFamily="34" charset="0"/>
                <a:cs typeface="Arial" panose="020B0604020202020204" pitchFamily="34" charset="0"/>
              </a:rPr>
              <a:t>thế</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giới</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ngày</a:t>
            </a:r>
            <a:r>
              <a:rPr lang="en-GB" sz="2400" dirty="0">
                <a:effectLst/>
                <a:latin typeface="Arial" panose="020B0604020202020204" pitchFamily="34" charset="0"/>
                <a:ea typeface="Calibri" panose="020F0502020204030204" pitchFamily="34" charset="0"/>
                <a:cs typeface="Arial" panose="020B0604020202020204" pitchFamily="34" charset="0"/>
              </a:rPr>
              <a:t> nay, </a:t>
            </a:r>
            <a:r>
              <a:rPr lang="en-GB" sz="2400" dirty="0" err="1">
                <a:effectLst/>
                <a:latin typeface="Arial" panose="020B0604020202020204" pitchFamily="34" charset="0"/>
                <a:ea typeface="Calibri" panose="020F0502020204030204" pitchFamily="34" charset="0"/>
                <a:cs typeface="Arial" panose="020B0604020202020204" pitchFamily="34" charset="0"/>
              </a:rPr>
              <a:t>việc</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xây</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dựng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ứng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dụng</a:t>
            </a:r>
            <a:r>
              <a:rPr lang="en-GB" sz="2400" dirty="0">
                <a:effectLst/>
                <a:latin typeface="Arial" panose="020B0604020202020204" pitchFamily="34" charset="0"/>
                <a:ea typeface="Calibri" panose="020F0502020204030204" pitchFamily="34" charset="0"/>
                <a:cs typeface="Arial" panose="020B0604020202020204" pitchFamily="34" charset="0"/>
              </a:rPr>
              <a:t> web </a:t>
            </a:r>
            <a:r>
              <a:rPr lang="en-GB" sz="2400" dirty="0" err="1">
                <a:effectLst/>
                <a:latin typeface="Arial" panose="020B0604020202020204" pitchFamily="34" charset="0"/>
                <a:ea typeface="Calibri" panose="020F0502020204030204" pitchFamily="34" charset="0"/>
                <a:cs typeface="Arial" panose="020B0604020202020204" pitchFamily="34" charset="0"/>
              </a:rPr>
              <a:t>không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chỉ</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là</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một</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nhiệm</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vụ</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kỹ</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thuật</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mà</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còn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là</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một</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thách</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thức</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yêu</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cầu</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sự</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linh</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hoạt</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hiệu</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quả</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và</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dễ</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bảo</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trì</a:t>
            </a:r>
            <a:r>
              <a:rPr lang="en-GB" sz="2400" dirty="0">
                <a:effectLst/>
                <a:latin typeface="Arial" panose="020B0604020202020204" pitchFamily="34" charset="0"/>
                <a:ea typeface="Calibri" panose="020F0502020204030204" pitchFamily="34" charset="0"/>
                <a:cs typeface="Arial" panose="020B0604020202020204" pitchFamily="34" charset="0"/>
              </a:rPr>
              <a:t>. Trong </a:t>
            </a:r>
            <a:r>
              <a:rPr lang="en-GB" sz="2400" dirty="0" err="1">
                <a:effectLst/>
                <a:latin typeface="Arial" panose="020B0604020202020204" pitchFamily="34" charset="0"/>
                <a:ea typeface="Calibri" panose="020F0502020204030204" pitchFamily="34" charset="0"/>
                <a:cs typeface="Arial" panose="020B0604020202020204" pitchFamily="34" charset="0"/>
              </a:rPr>
              <a:t>ngữ</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cảnh</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này</a:t>
            </a:r>
            <a:r>
              <a:rPr lang="en-GB" sz="2400" dirty="0">
                <a:effectLst/>
                <a:latin typeface="Arial" panose="020B0604020202020204" pitchFamily="34" charset="0"/>
                <a:ea typeface="Calibri" panose="020F0502020204030204" pitchFamily="34" charset="0"/>
                <a:cs typeface="Arial" panose="020B0604020202020204" pitchFamily="34" charset="0"/>
              </a:rPr>
              <a:t>, Django </a:t>
            </a:r>
            <a:r>
              <a:rPr lang="en-GB" sz="2400" dirty="0" err="1">
                <a:effectLst/>
                <a:latin typeface="Arial" panose="020B0604020202020204" pitchFamily="34" charset="0"/>
                <a:ea typeface="Calibri" panose="020F0502020204030204" pitchFamily="34" charset="0"/>
                <a:cs typeface="Arial" panose="020B0604020202020204" pitchFamily="34" charset="0"/>
              </a:rPr>
              <a:t>nổi</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lên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như</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một</a:t>
            </a:r>
            <a:r>
              <a:rPr lang="en-GB" sz="2400" dirty="0">
                <a:effectLst/>
                <a:latin typeface="Arial" panose="020B0604020202020204" pitchFamily="34" charset="0"/>
                <a:ea typeface="Calibri" panose="020F0502020204030204" pitchFamily="34" charset="0"/>
                <a:cs typeface="Arial" panose="020B0604020202020204" pitchFamily="34" charset="0"/>
              </a:rPr>
              <a:t> framework </a:t>
            </a:r>
            <a:r>
              <a:rPr lang="en-GB" sz="2400" dirty="0" err="1">
                <a:effectLst/>
                <a:latin typeface="Arial" panose="020B0604020202020204" pitchFamily="34" charset="0"/>
                <a:ea typeface="Calibri" panose="020F0502020204030204" pitchFamily="34" charset="0"/>
                <a:cs typeface="Arial" panose="020B0604020202020204" pitchFamily="34" charset="0"/>
              </a:rPr>
              <a:t>phát</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triển</a:t>
            </a:r>
            <a:r>
              <a:rPr lang="en-GB" sz="2400" dirty="0">
                <a:effectLst/>
                <a:latin typeface="Arial" panose="020B0604020202020204" pitchFamily="34" charset="0"/>
                <a:ea typeface="Calibri" panose="020F0502020204030204" pitchFamily="34" charset="0"/>
                <a:cs typeface="Arial" panose="020B0604020202020204" pitchFamily="34" charset="0"/>
              </a:rPr>
              <a:t> web </a:t>
            </a:r>
            <a:r>
              <a:rPr lang="en-GB" sz="2400" dirty="0" err="1">
                <a:effectLst/>
                <a:latin typeface="Arial" panose="020B0604020202020204" pitchFamily="34" charset="0"/>
                <a:ea typeface="Calibri" panose="020F0502020204030204" pitchFamily="34" charset="0"/>
                <a:cs typeface="Arial" panose="020B0604020202020204" pitchFamily="34" charset="0"/>
              </a:rPr>
              <a:t>mạnh</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mẽ</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và</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linh</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hoạt</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giúp</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nhà</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phát</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triển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tập</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trung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vào</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việc</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sáng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tạo</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thay</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vì</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những</a:t>
            </a:r>
            <a:r>
              <a:rPr lang="en-GB" sz="2400" dirty="0">
                <a:effectLst/>
                <a:latin typeface="Arial" panose="020B0604020202020204" pitchFamily="34" charset="0"/>
                <a:ea typeface="Calibri" panose="020F0502020204030204" pitchFamily="34" charset="0"/>
                <a:cs typeface="Arial" panose="020B0604020202020204" pitchFamily="34" charset="0"/>
              </a:rPr>
              <a:t> chi </a:t>
            </a:r>
            <a:r>
              <a:rPr lang="en-GB" sz="2400" dirty="0" err="1">
                <a:effectLst/>
                <a:latin typeface="Arial" panose="020B0604020202020204" pitchFamily="34" charset="0"/>
                <a:ea typeface="Calibri" panose="020F0502020204030204" pitchFamily="34" charset="0"/>
                <a:cs typeface="Arial" panose="020B0604020202020204" pitchFamily="34" charset="0"/>
              </a:rPr>
              <a:t>tiết</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kỹ</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thuật</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phức</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tạp</a:t>
            </a:r>
            <a:r>
              <a:rPr lang="en-GB" sz="2400" dirty="0">
                <a:effectLst/>
                <a:latin typeface="Arial" panose="020B0604020202020204" pitchFamily="34" charset="0"/>
                <a:ea typeface="Calibri" panose="020F0502020204030204" pitchFamily="34" charset="0"/>
                <a:cs typeface="Arial" panose="020B0604020202020204" pitchFamily="34" charset="0"/>
              </a:rPr>
              <a:t>.</a:t>
            </a:r>
            <a:endParaRPr lang="en-US" sz="2400" dirty="0">
              <a:effectLst/>
              <a:latin typeface="Arial" panose="020B0604020202020204" pitchFamily="34" charset="0"/>
              <a:ea typeface="Calibri" panose="020F0502020204030204" pitchFamily="34" charset="0"/>
              <a:cs typeface="Arial" panose="020B0604020202020204" pitchFamily="34" charset="0"/>
            </a:endParaRPr>
          </a:p>
        </p:txBody>
      </p:sp>
      <p:pic>
        <p:nvPicPr>
          <p:cNvPr id="6" name="Picture 5" descr="A diagram of a server&#10;&#10;Description automatically generated">
            <a:extLst>
              <a:ext uri="{FF2B5EF4-FFF2-40B4-BE49-F238E27FC236}">
                <a16:creationId xmlns:a16="http://schemas.microsoft.com/office/drawing/2014/main" id="{CBACE98C-9BCE-4E38-C26E-C9766916DB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3700" y="5372100"/>
            <a:ext cx="11734800" cy="4583637"/>
          </a:xfrm>
          <a:prstGeom prst="rect">
            <a:avLst/>
          </a:prstGeom>
        </p:spPr>
      </p:pic>
    </p:spTree>
    <p:extLst>
      <p:ext uri="{BB962C8B-B14F-4D97-AF65-F5344CB8AC3E}">
        <p14:creationId xmlns:p14="http://schemas.microsoft.com/office/powerpoint/2010/main" val="3138035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6"/>
          <p:cNvSpPr txBox="1"/>
          <p:nvPr/>
        </p:nvSpPr>
        <p:spPr>
          <a:xfrm>
            <a:off x="914400" y="7237787"/>
            <a:ext cx="15849600" cy="1593513"/>
          </a:xfrm>
          <a:prstGeom prst="rect">
            <a:avLst/>
          </a:prstGeom>
        </p:spPr>
        <p:txBody>
          <a:bodyPr wrap="square" lIns="0" tIns="0" rIns="0" bIns="0" rtlCol="0" anchor="t">
            <a:spAutoFit/>
          </a:bodyPr>
          <a:lstStyle/>
          <a:p>
            <a:pPr marL="342900" marR="0" lvl="0" indent="-342900" algn="just">
              <a:lnSpc>
                <a:spcPct val="150000"/>
              </a:lnSpc>
              <a:spcBef>
                <a:spcPts val="0"/>
              </a:spcBef>
              <a:spcAft>
                <a:spcPts val="600"/>
              </a:spcAft>
              <a:buFont typeface="Times New Roman" panose="02020603050405020304" pitchFamily="18" charset="0"/>
              <a:buChar char="+"/>
            </a:pPr>
            <a:r>
              <a:rPr lang="en-GB" sz="2400" dirty="0" err="1">
                <a:effectLst/>
                <a:latin typeface="Arial" panose="020B0604020202020204" pitchFamily="34" charset="0"/>
                <a:ea typeface="Calibri" panose="020F0502020204030204" pitchFamily="34" charset="0"/>
                <a:cs typeface="Arial" panose="020B0604020202020204" pitchFamily="34" charset="0"/>
              </a:rPr>
              <a:t>Sự</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kết</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hợp</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giữa</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tính</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năng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mạnh</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mẽ</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linh</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hoạt</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và</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cộng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đồng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hỗ</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trợ</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tích</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cực</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làm</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cho</a:t>
            </a:r>
            <a:r>
              <a:rPr lang="en-GB" sz="2400" dirty="0">
                <a:effectLst/>
                <a:latin typeface="Arial" panose="020B0604020202020204" pitchFamily="34" charset="0"/>
                <a:ea typeface="Calibri" panose="020F0502020204030204" pitchFamily="34" charset="0"/>
                <a:cs typeface="Arial" panose="020B0604020202020204" pitchFamily="34" charset="0"/>
              </a:rPr>
              <a:t> Django </a:t>
            </a:r>
            <a:r>
              <a:rPr lang="en-GB" sz="2400" dirty="0" err="1">
                <a:effectLst/>
                <a:latin typeface="Arial" panose="020B0604020202020204" pitchFamily="34" charset="0"/>
                <a:ea typeface="Calibri" panose="020F0502020204030204" pitchFamily="34" charset="0"/>
                <a:cs typeface="Arial" panose="020B0604020202020204" pitchFamily="34" charset="0"/>
              </a:rPr>
              <a:t>trở</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thành</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sự</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lựa</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chọn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đúng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đắn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cho</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việc</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phát</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triển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ứng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dụng</a:t>
            </a:r>
            <a:r>
              <a:rPr lang="en-GB" sz="2400" dirty="0">
                <a:effectLst/>
                <a:latin typeface="Arial" panose="020B0604020202020204" pitchFamily="34" charset="0"/>
                <a:ea typeface="Calibri" panose="020F0502020204030204" pitchFamily="34" charset="0"/>
                <a:cs typeface="Arial" panose="020B0604020202020204" pitchFamily="34" charset="0"/>
              </a:rPr>
              <a:t> web </a:t>
            </a:r>
            <a:r>
              <a:rPr lang="en-GB" sz="2400" dirty="0" err="1">
                <a:effectLst/>
                <a:latin typeface="Arial" panose="020B0604020202020204" pitchFamily="34" charset="0"/>
                <a:ea typeface="Calibri" panose="020F0502020204030204" pitchFamily="34" charset="0"/>
                <a:cs typeface="Arial" panose="020B0604020202020204" pitchFamily="34" charset="0"/>
              </a:rPr>
              <a:t>hiện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đại</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và</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chiếm</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ưu</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thế</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trong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bối</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cảnh</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phức</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tạp</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của</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thế</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giới</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công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nghệ</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ngày</a:t>
            </a:r>
            <a:r>
              <a:rPr lang="en-GB" sz="2400" dirty="0">
                <a:effectLst/>
                <a:latin typeface="Arial" panose="020B0604020202020204" pitchFamily="34" charset="0"/>
                <a:ea typeface="Calibri" panose="020F0502020204030204" pitchFamily="34" charset="0"/>
                <a:cs typeface="Arial" panose="020B0604020202020204" pitchFamily="34" charset="0"/>
              </a:rPr>
              <a:t> nay.</a:t>
            </a:r>
            <a:endParaRPr lang="en-US" sz="2400" dirty="0">
              <a:effectLst/>
              <a:latin typeface="Arial" panose="020B0604020202020204" pitchFamily="34" charset="0"/>
              <a:ea typeface="Calibri" panose="020F0502020204030204" pitchFamily="34" charset="0"/>
              <a:cs typeface="Arial" panose="020B0604020202020204" pitchFamily="34" charset="0"/>
            </a:endParaRPr>
          </a:p>
        </p:txBody>
      </p:sp>
      <p:sp>
        <p:nvSpPr>
          <p:cNvPr id="20" name="Freeform 20"/>
          <p:cNvSpPr/>
          <p:nvPr/>
        </p:nvSpPr>
        <p:spPr>
          <a:xfrm flipH="1">
            <a:off x="15833217" y="-2598059"/>
            <a:ext cx="2795016" cy="4991100"/>
          </a:xfrm>
          <a:custGeom>
            <a:avLst/>
            <a:gdLst/>
            <a:ahLst/>
            <a:cxnLst/>
            <a:rect l="l" t="t" r="r" b="b"/>
            <a:pathLst>
              <a:path w="2795016" h="4991100">
                <a:moveTo>
                  <a:pt x="2795016" y="0"/>
                </a:moveTo>
                <a:lnTo>
                  <a:pt x="0" y="0"/>
                </a:lnTo>
                <a:lnTo>
                  <a:pt x="0" y="4991100"/>
                </a:lnTo>
                <a:lnTo>
                  <a:pt x="2795016" y="4991100"/>
                </a:lnTo>
                <a:lnTo>
                  <a:pt x="279501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TextBox 16">
            <a:extLst>
              <a:ext uri="{FF2B5EF4-FFF2-40B4-BE49-F238E27FC236}">
                <a16:creationId xmlns:a16="http://schemas.microsoft.com/office/drawing/2014/main" id="{6DD44D44-1386-65B8-B330-B9F77D6B456D}"/>
              </a:ext>
            </a:extLst>
          </p:cNvPr>
          <p:cNvSpPr txBox="1"/>
          <p:nvPr/>
        </p:nvSpPr>
        <p:spPr>
          <a:xfrm>
            <a:off x="914400" y="1374572"/>
            <a:ext cx="15849600" cy="5225277"/>
          </a:xfrm>
          <a:prstGeom prst="rect">
            <a:avLst/>
          </a:prstGeom>
        </p:spPr>
        <p:txBody>
          <a:bodyPr wrap="square" lIns="0" tIns="0" rIns="0" bIns="0" rtlCol="0" anchor="t">
            <a:spAutoFit/>
          </a:bodyPr>
          <a:lstStyle/>
          <a:p>
            <a:pPr marL="342900" marR="0" lvl="0" indent="-342900" algn="just">
              <a:lnSpc>
                <a:spcPct val="150000"/>
              </a:lnSpc>
              <a:spcBef>
                <a:spcPts val="0"/>
              </a:spcBef>
              <a:spcAft>
                <a:spcPts val="600"/>
              </a:spcAft>
              <a:buFont typeface="Times New Roman" panose="02020603050405020304" pitchFamily="18" charset="0"/>
              <a:buChar char="+"/>
            </a:pPr>
            <a:r>
              <a:rPr lang="en-GB" sz="2400" dirty="0">
                <a:effectLst/>
                <a:latin typeface="Arial" panose="020B0604020202020204" pitchFamily="34" charset="0"/>
                <a:ea typeface="Calibri" panose="020F0502020204030204" pitchFamily="34" charset="0"/>
                <a:cs typeface="Arial" panose="020B0604020202020204" pitchFamily="34" charset="0"/>
              </a:rPr>
              <a:t>Django </a:t>
            </a:r>
            <a:r>
              <a:rPr lang="en-GB" sz="2400" dirty="0" err="1">
                <a:effectLst/>
                <a:latin typeface="Arial" panose="020B0604020202020204" pitchFamily="34" charset="0"/>
                <a:ea typeface="Calibri" panose="020F0502020204030204" pitchFamily="34" charset="0"/>
                <a:cs typeface="Arial" panose="020B0604020202020204" pitchFamily="34" charset="0"/>
              </a:rPr>
              <a:t>sử</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dụng</a:t>
            </a:r>
            <a:r>
              <a:rPr lang="en-GB" sz="2400" dirty="0">
                <a:effectLst/>
                <a:latin typeface="Arial" panose="020B0604020202020204" pitchFamily="34" charset="0"/>
                <a:ea typeface="Calibri" panose="020F0502020204030204" pitchFamily="34" charset="0"/>
                <a:cs typeface="Arial" panose="020B0604020202020204" pitchFamily="34" charset="0"/>
              </a:rPr>
              <a:t> ORM </a:t>
            </a:r>
            <a:r>
              <a:rPr lang="en-GB" sz="2400" dirty="0" err="1">
                <a:effectLst/>
                <a:latin typeface="Arial" panose="020B0604020202020204" pitchFamily="34" charset="0"/>
                <a:ea typeface="Calibri" panose="020F0502020204030204" pitchFamily="34" charset="0"/>
                <a:cs typeface="Arial" panose="020B0604020202020204" pitchFamily="34" charset="0"/>
              </a:rPr>
              <a:t>để</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tương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tác</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với</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cơ</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sở</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dữ</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liệu</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mà</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không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cần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viết</a:t>
            </a:r>
            <a:r>
              <a:rPr lang="en-GB" sz="2400" dirty="0">
                <a:effectLst/>
                <a:latin typeface="Arial" panose="020B0604020202020204" pitchFamily="34" charset="0"/>
                <a:ea typeface="Calibri" panose="020F0502020204030204" pitchFamily="34" charset="0"/>
                <a:cs typeface="Arial" panose="020B0604020202020204" pitchFamily="34" charset="0"/>
              </a:rPr>
              <a:t> SQL </a:t>
            </a:r>
            <a:r>
              <a:rPr lang="en-GB" sz="2400" dirty="0" err="1">
                <a:effectLst/>
                <a:latin typeface="Arial" panose="020B0604020202020204" pitchFamily="34" charset="0"/>
                <a:ea typeface="Calibri" panose="020F0502020204030204" pitchFamily="34" charset="0"/>
                <a:cs typeface="Arial" panose="020B0604020202020204" pitchFamily="34" charset="0"/>
              </a:rPr>
              <a:t>trực</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tiếp</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Điều</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này</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giúp</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giảm</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sự</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phức</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tạp</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và</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lặp</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lại</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trong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việc</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thao</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tác</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dữ</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liệu</a:t>
            </a:r>
            <a:r>
              <a:rPr lang="en-GB" sz="2400" dirty="0">
                <a:effectLst/>
                <a:latin typeface="Arial" panose="020B0604020202020204" pitchFamily="34" charset="0"/>
                <a:ea typeface="Calibri" panose="020F0502020204030204" pitchFamily="34" charset="0"/>
                <a:cs typeface="Arial" panose="020B0604020202020204" pitchFamily="34" charset="0"/>
              </a:rPr>
              <a:t>.</a:t>
            </a:r>
          </a:p>
          <a:p>
            <a:pPr marL="342900" indent="-342900" algn="just">
              <a:lnSpc>
                <a:spcPct val="150000"/>
              </a:lnSpc>
              <a:spcAft>
                <a:spcPts val="600"/>
              </a:spcAft>
              <a:buFont typeface="Times New Roman" panose="02020603050405020304" pitchFamily="18" charset="0"/>
              <a:buChar char="+"/>
            </a:pPr>
            <a:r>
              <a:rPr lang="en-GB" sz="2400" dirty="0">
                <a:effectLst/>
                <a:latin typeface="Arial" panose="020B0604020202020204" pitchFamily="34" charset="0"/>
                <a:ea typeface="Calibri" panose="020F0502020204030204" pitchFamily="34" charset="0"/>
                <a:cs typeface="Arial" panose="020B0604020202020204" pitchFamily="34" charset="0"/>
              </a:rPr>
              <a:t>Giao </a:t>
            </a:r>
            <a:r>
              <a:rPr lang="en-GB" sz="2400" dirty="0" err="1">
                <a:effectLst/>
                <a:latin typeface="Arial" panose="020B0604020202020204" pitchFamily="34" charset="0"/>
                <a:ea typeface="Calibri" panose="020F0502020204030204" pitchFamily="34" charset="0"/>
                <a:cs typeface="Arial" panose="020B0604020202020204" pitchFamily="34" charset="0"/>
              </a:rPr>
              <a:t>diện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quản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trị</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của</a:t>
            </a:r>
            <a:r>
              <a:rPr lang="en-GB" sz="2400" dirty="0">
                <a:effectLst/>
                <a:latin typeface="Arial" panose="020B0604020202020204" pitchFamily="34" charset="0"/>
                <a:ea typeface="Calibri" panose="020F0502020204030204" pitchFamily="34" charset="0"/>
                <a:cs typeface="Arial" panose="020B0604020202020204" pitchFamily="34" charset="0"/>
              </a:rPr>
              <a:t> Django </a:t>
            </a:r>
            <a:r>
              <a:rPr lang="en-GB" sz="2400" dirty="0" err="1">
                <a:effectLst/>
                <a:latin typeface="Arial" panose="020B0604020202020204" pitchFamily="34" charset="0"/>
                <a:ea typeface="Calibri" panose="020F0502020204030204" pitchFamily="34" charset="0"/>
                <a:cs typeface="Arial" panose="020B0604020202020204" pitchFamily="34" charset="0"/>
              </a:rPr>
              <a:t>cung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cấp</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một</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cách</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dễ</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dàng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và</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hiệu</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quả</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để</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quản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lý</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dữ</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liệu</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giảm</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thiểu</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công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việc</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lặp</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lại</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trong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phát</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triển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hệ</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thống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quản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trị</a:t>
            </a:r>
            <a:r>
              <a:rPr lang="en-GB" sz="2400" dirty="0">
                <a:effectLst/>
                <a:latin typeface="Arial" panose="020B0604020202020204" pitchFamily="34" charset="0"/>
                <a:ea typeface="Calibri" panose="020F0502020204030204" pitchFamily="34" charset="0"/>
                <a:cs typeface="Arial" panose="020B0604020202020204" pitchFamily="34" charset="0"/>
              </a:rPr>
              <a:t>.</a:t>
            </a:r>
            <a:endParaRPr lang="en-US" sz="2400" dirty="0">
              <a:effectLst/>
              <a:latin typeface="Arial" panose="020B0604020202020204" pitchFamily="34" charset="0"/>
              <a:ea typeface="Calibri" panose="020F0502020204030204" pitchFamily="34" charset="0"/>
              <a:cs typeface="Arial" panose="020B0604020202020204" pitchFamily="34" charset="0"/>
            </a:endParaRPr>
          </a:p>
          <a:p>
            <a:pPr marL="342900" indent="-342900" algn="just">
              <a:lnSpc>
                <a:spcPct val="150000"/>
              </a:lnSpc>
              <a:spcAft>
                <a:spcPts val="600"/>
              </a:spcAft>
              <a:buFont typeface="Times New Roman" panose="02020603050405020304" pitchFamily="18" charset="0"/>
              <a:buChar char="+"/>
            </a:pPr>
            <a:r>
              <a:rPr lang="en-GB" sz="2400" dirty="0">
                <a:effectLst/>
                <a:latin typeface="Arial" panose="020B0604020202020204" pitchFamily="34" charset="0"/>
                <a:ea typeface="Calibri" panose="020F0502020204030204" pitchFamily="34" charset="0"/>
                <a:cs typeface="Arial" panose="020B0604020202020204" pitchFamily="34" charset="0"/>
              </a:rPr>
              <a:t>Django </a:t>
            </a:r>
            <a:r>
              <a:rPr lang="en-GB" sz="2400" dirty="0" err="1">
                <a:effectLst/>
                <a:latin typeface="Arial" panose="020B0604020202020204" pitchFamily="34" charset="0"/>
                <a:ea typeface="Calibri" panose="020F0502020204030204" pitchFamily="34" charset="0"/>
                <a:cs typeface="Arial" panose="020B0604020202020204" pitchFamily="34" charset="0"/>
              </a:rPr>
              <a:t>tích</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hợp</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các</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tính</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năng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bảo</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mật</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mạnh</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mẽ</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và</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cung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cấp</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cơ</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chế</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xác</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thực</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linh</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hoạt</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giúp</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bảo</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vệ</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ứng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dụng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khỏi</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những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mối</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đe</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dọa</a:t>
            </a:r>
            <a:r>
              <a:rPr lang="en-GB" sz="2400" dirty="0">
                <a:effectLst/>
                <a:latin typeface="Arial" panose="020B0604020202020204" pitchFamily="34" charset="0"/>
                <a:ea typeface="Calibri" panose="020F0502020204030204" pitchFamily="34" charset="0"/>
                <a:cs typeface="Arial" panose="020B0604020202020204" pitchFamily="34" charset="0"/>
              </a:rPr>
              <a:t> an </a:t>
            </a:r>
            <a:r>
              <a:rPr lang="en-GB" sz="2400" dirty="0" err="1">
                <a:effectLst/>
                <a:latin typeface="Arial" panose="020B0604020202020204" pitchFamily="34" charset="0"/>
                <a:ea typeface="Calibri" panose="020F0502020204030204" pitchFamily="34" charset="0"/>
                <a:cs typeface="Arial" panose="020B0604020202020204" pitchFamily="34" charset="0"/>
              </a:rPr>
              <a:t>ninh</a:t>
            </a:r>
            <a:r>
              <a:rPr lang="en-GB" sz="2400" dirty="0">
                <a:effectLst/>
                <a:latin typeface="Arial" panose="020B0604020202020204" pitchFamily="34" charset="0"/>
                <a:ea typeface="Calibri" panose="020F0502020204030204" pitchFamily="34" charset="0"/>
                <a:cs typeface="Arial" panose="020B0604020202020204" pitchFamily="34" charset="0"/>
              </a:rPr>
              <a:t>.</a:t>
            </a:r>
            <a:endParaRPr lang="en-US" sz="2400" dirty="0">
              <a:effectLst/>
              <a:latin typeface="Arial" panose="020B0604020202020204" pitchFamily="34" charset="0"/>
              <a:ea typeface="Calibri" panose="020F0502020204030204" pitchFamily="34" charset="0"/>
              <a:cs typeface="Arial" panose="020B0604020202020204" pitchFamily="34" charset="0"/>
            </a:endParaRPr>
          </a:p>
          <a:p>
            <a:pPr marL="342900" indent="-342900" algn="just">
              <a:lnSpc>
                <a:spcPct val="150000"/>
              </a:lnSpc>
              <a:spcAft>
                <a:spcPts val="600"/>
              </a:spcAft>
              <a:buFont typeface="Times New Roman" panose="02020603050405020304" pitchFamily="18" charset="0"/>
              <a:buChar char="+"/>
            </a:pPr>
            <a:r>
              <a:rPr lang="en-GB" sz="2400" dirty="0">
                <a:effectLst/>
                <a:latin typeface="Arial" panose="020B0604020202020204" pitchFamily="34" charset="0"/>
                <a:ea typeface="Calibri" panose="020F0502020204030204" pitchFamily="34" charset="0"/>
                <a:cs typeface="Arial" panose="020B0604020202020204" pitchFamily="34" charset="0"/>
              </a:rPr>
              <a:t>Middleware </a:t>
            </a:r>
            <a:r>
              <a:rPr lang="en-GB" sz="2400" dirty="0" err="1">
                <a:effectLst/>
                <a:latin typeface="Arial" panose="020B0604020202020204" pitchFamily="34" charset="0"/>
                <a:ea typeface="Calibri" panose="020F0502020204030204" pitchFamily="34" charset="0"/>
                <a:cs typeface="Arial" panose="020B0604020202020204" pitchFamily="34" charset="0"/>
              </a:rPr>
              <a:t>và</a:t>
            </a:r>
            <a:r>
              <a:rPr lang="en-GB" sz="2400" dirty="0">
                <a:effectLst/>
                <a:latin typeface="Arial" panose="020B0604020202020204" pitchFamily="34" charset="0"/>
                <a:ea typeface="Calibri" panose="020F0502020204030204" pitchFamily="34" charset="0"/>
                <a:cs typeface="Arial" panose="020B0604020202020204" pitchFamily="34" charset="0"/>
              </a:rPr>
              <a:t> URL patterns </a:t>
            </a:r>
            <a:r>
              <a:rPr lang="en-GB" sz="2400" dirty="0" err="1">
                <a:effectLst/>
                <a:latin typeface="Arial" panose="020B0604020202020204" pitchFamily="34" charset="0"/>
                <a:ea typeface="Calibri" panose="020F0502020204030204" pitchFamily="34" charset="0"/>
                <a:cs typeface="Arial" panose="020B0604020202020204" pitchFamily="34" charset="0"/>
              </a:rPr>
              <a:t>giúp</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kiểm</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soát</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luồng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xử</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lý</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yêu</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cầu</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đồng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thời</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giảm</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thiểu</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văn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mẫu</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trùng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lặp</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và</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duy</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trì</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một</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cấu</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trúc</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dự</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án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rõ</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ràng</a:t>
            </a:r>
            <a:r>
              <a:rPr lang="en-GB" sz="2400" dirty="0">
                <a:effectLst/>
                <a:latin typeface="Arial" panose="020B0604020202020204" pitchFamily="34" charset="0"/>
                <a:ea typeface="Calibri" panose="020F0502020204030204" pitchFamily="34" charset="0"/>
                <a:cs typeface="Arial" panose="020B0604020202020204" pitchFamily="34" charset="0"/>
              </a:rPr>
              <a:t>.</a:t>
            </a:r>
            <a:endParaRPr lang="en-US" sz="24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50000"/>
              </a:lnSpc>
              <a:spcBef>
                <a:spcPts val="0"/>
              </a:spcBef>
              <a:spcAft>
                <a:spcPts val="600"/>
              </a:spcAft>
              <a:buFont typeface="Times New Roman" panose="02020603050405020304" pitchFamily="18" charset="0"/>
              <a:buChar char="+"/>
            </a:pPr>
            <a:endParaRPr lang="en-US" sz="2400" dirty="0">
              <a:effectLst/>
              <a:latin typeface="Arial" panose="020B0604020202020204" pitchFamily="34" charset="0"/>
              <a:ea typeface="Calibri" panose="020F0502020204030204" pitchFamily="34" charset="0"/>
              <a:cs typeface="Arial" panose="020B0604020202020204" pitchFamily="34" charset="0"/>
            </a:endParaRPr>
          </a:p>
        </p:txBody>
      </p:sp>
      <p:sp>
        <p:nvSpPr>
          <p:cNvPr id="4" name="TextBox 3">
            <a:extLst>
              <a:ext uri="{FF2B5EF4-FFF2-40B4-BE49-F238E27FC236}">
                <a16:creationId xmlns:a16="http://schemas.microsoft.com/office/drawing/2014/main" id="{56F4F41B-1CB3-4350-9B42-3443D6776F18}"/>
              </a:ext>
            </a:extLst>
          </p:cNvPr>
          <p:cNvSpPr txBox="1"/>
          <p:nvPr/>
        </p:nvSpPr>
        <p:spPr>
          <a:xfrm>
            <a:off x="533400" y="467476"/>
            <a:ext cx="9312442" cy="658835"/>
          </a:xfrm>
          <a:prstGeom prst="rect">
            <a:avLst/>
          </a:prstGeom>
          <a:noFill/>
        </p:spPr>
        <p:txBody>
          <a:bodyPr wrap="square">
            <a:spAutoFit/>
          </a:bodyPr>
          <a:lstStyle/>
          <a:p>
            <a:pPr marL="342900" marR="0" lvl="0" indent="-342900" algn="just">
              <a:lnSpc>
                <a:spcPct val="150000"/>
              </a:lnSpc>
              <a:spcBef>
                <a:spcPts val="0"/>
              </a:spcBef>
              <a:spcAft>
                <a:spcPts val="600"/>
              </a:spcAft>
              <a:buFont typeface="Times New Roman" panose="02020603050405020304" pitchFamily="18" charset="0"/>
              <a:buChar char="−"/>
              <a:tabLst>
                <a:tab pos="5760720" algn="r"/>
              </a:tabLst>
            </a:pPr>
            <a:r>
              <a:rPr lang="en-GB" sz="2800" b="1" dirty="0" err="1">
                <a:effectLst/>
                <a:latin typeface="Arial" panose="020B0604020202020204" pitchFamily="34" charset="0"/>
                <a:ea typeface="Calibri" panose="020F0502020204030204" pitchFamily="34" charset="0"/>
                <a:cs typeface="Arial" panose="020B0604020202020204" pitchFamily="34" charset="0"/>
              </a:rPr>
              <a:t>Đặc</a:t>
            </a:r>
            <a:r>
              <a:rPr lang="en-GB" sz="2800" b="1" dirty="0">
                <a:effectLst/>
                <a:latin typeface="Arial" panose="020B0604020202020204" pitchFamily="34" charset="0"/>
                <a:ea typeface="Calibri" panose="020F0502020204030204" pitchFamily="34" charset="0"/>
                <a:cs typeface="Arial" panose="020B0604020202020204" pitchFamily="34" charset="0"/>
              </a:rPr>
              <a:t> </a:t>
            </a:r>
            <a:r>
              <a:rPr lang="en-GB" sz="2800" b="1" dirty="0" err="1">
                <a:effectLst/>
                <a:latin typeface="Arial" panose="020B0604020202020204" pitchFamily="34" charset="0"/>
                <a:ea typeface="Calibri" panose="020F0502020204030204" pitchFamily="34" charset="0"/>
                <a:cs typeface="Arial" panose="020B0604020202020204" pitchFamily="34" charset="0"/>
              </a:rPr>
              <a:t>Điểm</a:t>
            </a:r>
            <a:r>
              <a:rPr lang="en-GB" sz="2800" b="1" dirty="0">
                <a:effectLst/>
                <a:latin typeface="Arial" panose="020B0604020202020204" pitchFamily="34" charset="0"/>
                <a:ea typeface="Calibri" panose="020F0502020204030204" pitchFamily="34" charset="0"/>
                <a:cs typeface="Arial" panose="020B0604020202020204" pitchFamily="34" charset="0"/>
              </a:rPr>
              <a:t> </a:t>
            </a:r>
            <a:r>
              <a:rPr lang="en-GB" sz="2800" b="1" dirty="0" err="1">
                <a:effectLst/>
                <a:latin typeface="Arial" panose="020B0604020202020204" pitchFamily="34" charset="0"/>
                <a:ea typeface="Calibri" panose="020F0502020204030204" pitchFamily="34" charset="0"/>
                <a:cs typeface="Arial" panose="020B0604020202020204" pitchFamily="34" charset="0"/>
              </a:rPr>
              <a:t>Nổi</a:t>
            </a:r>
            <a:r>
              <a:rPr lang="en-GB" sz="2800" b="1" dirty="0">
                <a:effectLst/>
                <a:latin typeface="Arial" panose="020B0604020202020204" pitchFamily="34" charset="0"/>
                <a:ea typeface="Calibri" panose="020F0502020204030204" pitchFamily="34" charset="0"/>
                <a:cs typeface="Arial" panose="020B0604020202020204" pitchFamily="34" charset="0"/>
              </a:rPr>
              <a:t> </a:t>
            </a:r>
            <a:r>
              <a:rPr lang="en-GB" sz="2800" b="1" dirty="0" err="1">
                <a:effectLst/>
                <a:latin typeface="Arial" panose="020B0604020202020204" pitchFamily="34" charset="0"/>
                <a:ea typeface="Calibri" panose="020F0502020204030204" pitchFamily="34" charset="0"/>
                <a:cs typeface="Arial" panose="020B0604020202020204" pitchFamily="34" charset="0"/>
              </a:rPr>
              <a:t>Bật</a:t>
            </a:r>
            <a:r>
              <a:rPr lang="en-GB" sz="2800" b="1" dirty="0">
                <a:effectLst/>
                <a:latin typeface="Arial" panose="020B0604020202020204" pitchFamily="34" charset="0"/>
                <a:ea typeface="Calibri" panose="020F0502020204030204" pitchFamily="34" charset="0"/>
                <a:cs typeface="Arial" panose="020B0604020202020204" pitchFamily="34" charset="0"/>
              </a:rPr>
              <a:t> </a:t>
            </a:r>
            <a:r>
              <a:rPr lang="en-GB" sz="2800" b="1" dirty="0" err="1">
                <a:effectLst/>
                <a:latin typeface="Arial" panose="020B0604020202020204" pitchFamily="34" charset="0"/>
                <a:ea typeface="Calibri" panose="020F0502020204030204" pitchFamily="34" charset="0"/>
                <a:cs typeface="Arial" panose="020B0604020202020204" pitchFamily="34" charset="0"/>
              </a:rPr>
              <a:t>của</a:t>
            </a:r>
            <a:r>
              <a:rPr lang="en-GB" sz="2800" b="1" dirty="0">
                <a:effectLst/>
                <a:latin typeface="Arial" panose="020B0604020202020204" pitchFamily="34" charset="0"/>
                <a:ea typeface="Calibri" panose="020F0502020204030204" pitchFamily="34" charset="0"/>
                <a:cs typeface="Arial" panose="020B0604020202020204" pitchFamily="34" charset="0"/>
              </a:rPr>
              <a:t> Django:</a:t>
            </a:r>
            <a:endParaRPr lang="en-US" sz="2800" b="1" dirty="0">
              <a:effectLst/>
              <a:latin typeface="Arial" panose="020B0604020202020204" pitchFamily="34" charset="0"/>
              <a:ea typeface="Calibri" panose="020F0502020204030204" pitchFamily="34" charset="0"/>
              <a:cs typeface="Arial" panose="020B0604020202020204" pitchFamily="34" charset="0"/>
            </a:endParaRPr>
          </a:p>
        </p:txBody>
      </p:sp>
      <p:sp>
        <p:nvSpPr>
          <p:cNvPr id="5" name="TextBox 4">
            <a:extLst>
              <a:ext uri="{FF2B5EF4-FFF2-40B4-BE49-F238E27FC236}">
                <a16:creationId xmlns:a16="http://schemas.microsoft.com/office/drawing/2014/main" id="{78E46465-3836-CF73-CB67-6777B4CDFE48}"/>
              </a:ext>
            </a:extLst>
          </p:cNvPr>
          <p:cNvSpPr txBox="1"/>
          <p:nvPr/>
        </p:nvSpPr>
        <p:spPr>
          <a:xfrm>
            <a:off x="535004" y="6238970"/>
            <a:ext cx="9312442" cy="658835"/>
          </a:xfrm>
          <a:prstGeom prst="rect">
            <a:avLst/>
          </a:prstGeom>
          <a:noFill/>
        </p:spPr>
        <p:txBody>
          <a:bodyPr wrap="square">
            <a:spAutoFit/>
          </a:bodyPr>
          <a:lstStyle/>
          <a:p>
            <a:pPr marL="342900" marR="0" lvl="0" indent="-342900" algn="just">
              <a:lnSpc>
                <a:spcPct val="150000"/>
              </a:lnSpc>
              <a:spcBef>
                <a:spcPts val="0"/>
              </a:spcBef>
              <a:spcAft>
                <a:spcPts val="600"/>
              </a:spcAft>
              <a:buFont typeface="Times New Roman" panose="02020603050405020304" pitchFamily="18" charset="0"/>
              <a:buChar char="−"/>
              <a:tabLst>
                <a:tab pos="5760720" algn="r"/>
              </a:tabLst>
            </a:pPr>
            <a:r>
              <a:rPr lang="en-GB" sz="2800" b="1" dirty="0">
                <a:effectLst/>
                <a:latin typeface="Arial" panose="020B0604020202020204" pitchFamily="34" charset="0"/>
                <a:ea typeface="Calibri" panose="020F0502020204030204" pitchFamily="34" charset="0"/>
                <a:cs typeface="Arial" panose="020B0604020202020204" pitchFamily="34" charset="0"/>
              </a:rPr>
              <a:t>Django - </a:t>
            </a:r>
            <a:r>
              <a:rPr lang="en-GB" sz="2800" b="1" dirty="0" err="1">
                <a:effectLst/>
                <a:latin typeface="Arial" panose="020B0604020202020204" pitchFamily="34" charset="0"/>
                <a:ea typeface="Calibri" panose="020F0502020204030204" pitchFamily="34" charset="0"/>
                <a:cs typeface="Arial" panose="020B0604020202020204" pitchFamily="34" charset="0"/>
              </a:rPr>
              <a:t>Sự</a:t>
            </a:r>
            <a:r>
              <a:rPr lang="en-GB" sz="2800" b="1" dirty="0">
                <a:effectLst/>
                <a:latin typeface="Arial" panose="020B0604020202020204" pitchFamily="34" charset="0"/>
                <a:ea typeface="Calibri" panose="020F0502020204030204" pitchFamily="34" charset="0"/>
                <a:cs typeface="Arial" panose="020B0604020202020204" pitchFamily="34" charset="0"/>
              </a:rPr>
              <a:t> </a:t>
            </a:r>
            <a:r>
              <a:rPr lang="en-GB" sz="2800" b="1" dirty="0" err="1">
                <a:effectLst/>
                <a:latin typeface="Arial" panose="020B0604020202020204" pitchFamily="34" charset="0"/>
                <a:ea typeface="Calibri" panose="020F0502020204030204" pitchFamily="34" charset="0"/>
                <a:cs typeface="Arial" panose="020B0604020202020204" pitchFamily="34" charset="0"/>
              </a:rPr>
              <a:t>Lựa</a:t>
            </a:r>
            <a:r>
              <a:rPr lang="en-GB" sz="2800" b="1" dirty="0">
                <a:effectLst/>
                <a:latin typeface="Arial" panose="020B0604020202020204" pitchFamily="34" charset="0"/>
                <a:ea typeface="Calibri" panose="020F0502020204030204" pitchFamily="34" charset="0"/>
                <a:cs typeface="Arial" panose="020B0604020202020204" pitchFamily="34" charset="0"/>
              </a:rPr>
              <a:t> </a:t>
            </a:r>
            <a:r>
              <a:rPr lang="en-GB" sz="2800" b="1" dirty="0" err="1">
                <a:effectLst/>
                <a:latin typeface="Arial" panose="020B0604020202020204" pitchFamily="34" charset="0"/>
                <a:ea typeface="Calibri" panose="020F0502020204030204" pitchFamily="34" charset="0"/>
                <a:cs typeface="Arial" panose="020B0604020202020204" pitchFamily="34" charset="0"/>
              </a:rPr>
              <a:t>Chọn</a:t>
            </a:r>
            <a:r>
              <a:rPr lang="en-GB" sz="2800" b="1" dirty="0">
                <a:effectLst/>
                <a:latin typeface="Arial" panose="020B0604020202020204" pitchFamily="34" charset="0"/>
                <a:ea typeface="Calibri" panose="020F0502020204030204" pitchFamily="34" charset="0"/>
                <a:cs typeface="Arial" panose="020B0604020202020204" pitchFamily="34" charset="0"/>
              </a:rPr>
              <a:t> </a:t>
            </a:r>
            <a:r>
              <a:rPr lang="en-GB" sz="2800" b="1" dirty="0" err="1">
                <a:effectLst/>
                <a:latin typeface="Arial" panose="020B0604020202020204" pitchFamily="34" charset="0"/>
                <a:ea typeface="Calibri" panose="020F0502020204030204" pitchFamily="34" charset="0"/>
                <a:cs typeface="Arial" panose="020B0604020202020204" pitchFamily="34" charset="0"/>
              </a:rPr>
              <a:t>Đúng</a:t>
            </a:r>
            <a:r>
              <a:rPr lang="en-GB" sz="2800" b="1" dirty="0">
                <a:effectLst/>
                <a:latin typeface="Arial" panose="020B0604020202020204" pitchFamily="34" charset="0"/>
                <a:ea typeface="Calibri" panose="020F0502020204030204" pitchFamily="34" charset="0"/>
                <a:cs typeface="Arial" panose="020B0604020202020204" pitchFamily="34" charset="0"/>
              </a:rPr>
              <a:t> Cho </a:t>
            </a:r>
            <a:r>
              <a:rPr lang="en-GB" sz="2800" b="1" dirty="0" err="1">
                <a:effectLst/>
                <a:latin typeface="Arial" panose="020B0604020202020204" pitchFamily="34" charset="0"/>
                <a:ea typeface="Calibri" panose="020F0502020204030204" pitchFamily="34" charset="0"/>
                <a:cs typeface="Arial" panose="020B0604020202020204" pitchFamily="34" charset="0"/>
              </a:rPr>
              <a:t>Phát</a:t>
            </a:r>
            <a:r>
              <a:rPr lang="en-GB" sz="2800" b="1" dirty="0">
                <a:effectLst/>
                <a:latin typeface="Arial" panose="020B0604020202020204" pitchFamily="34" charset="0"/>
                <a:ea typeface="Calibri" panose="020F0502020204030204" pitchFamily="34" charset="0"/>
                <a:cs typeface="Arial" panose="020B0604020202020204" pitchFamily="34" charset="0"/>
              </a:rPr>
              <a:t> </a:t>
            </a:r>
            <a:r>
              <a:rPr lang="en-GB" sz="2800" b="1" dirty="0" err="1">
                <a:effectLst/>
                <a:latin typeface="Arial" panose="020B0604020202020204" pitchFamily="34" charset="0"/>
                <a:ea typeface="Calibri" panose="020F0502020204030204" pitchFamily="34" charset="0"/>
                <a:cs typeface="Arial" panose="020B0604020202020204" pitchFamily="34" charset="0"/>
              </a:rPr>
              <a:t>Triển</a:t>
            </a:r>
            <a:r>
              <a:rPr lang="en-GB" sz="2800" b="1" dirty="0">
                <a:effectLst/>
                <a:latin typeface="Arial" panose="020B0604020202020204" pitchFamily="34" charset="0"/>
                <a:ea typeface="Calibri" panose="020F0502020204030204" pitchFamily="34" charset="0"/>
                <a:cs typeface="Arial" panose="020B0604020202020204" pitchFamily="34" charset="0"/>
              </a:rPr>
              <a:t> Web:</a:t>
            </a:r>
            <a:endParaRPr lang="en-US" sz="2800" b="1"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0770996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4635" y="-197918"/>
            <a:ext cx="7805688" cy="10681895"/>
            <a:chOff x="0" y="0"/>
            <a:chExt cx="23248112" cy="31814478"/>
          </a:xfrm>
        </p:grpSpPr>
        <p:sp>
          <p:nvSpPr>
            <p:cNvPr id="3" name="Freeform 3"/>
            <p:cNvSpPr/>
            <p:nvPr/>
          </p:nvSpPr>
          <p:spPr>
            <a:xfrm>
              <a:off x="0" y="0"/>
              <a:ext cx="23248113" cy="31814517"/>
            </a:xfrm>
            <a:custGeom>
              <a:avLst/>
              <a:gdLst/>
              <a:ahLst/>
              <a:cxnLst/>
              <a:rect l="l" t="t" r="r" b="b"/>
              <a:pathLst>
                <a:path w="23248113" h="31814517">
                  <a:moveTo>
                    <a:pt x="0" y="0"/>
                  </a:moveTo>
                  <a:lnTo>
                    <a:pt x="0" y="31814517"/>
                  </a:lnTo>
                  <a:lnTo>
                    <a:pt x="9879330" y="31814517"/>
                  </a:lnTo>
                  <a:lnTo>
                    <a:pt x="23248113" y="14652625"/>
                  </a:lnTo>
                  <a:lnTo>
                    <a:pt x="23248113" y="14652498"/>
                  </a:lnTo>
                  <a:lnTo>
                    <a:pt x="12473051" y="0"/>
                  </a:lnTo>
                  <a:close/>
                </a:path>
              </a:pathLst>
            </a:custGeom>
            <a:blipFill>
              <a:blip r:embed="rId2"/>
              <a:stretch>
                <a:fillRect l="-30184" r="-74831"/>
              </a:stretch>
            </a:blipFill>
          </p:spPr>
          <p:txBody>
            <a:bodyPr/>
            <a:lstStyle/>
            <a:p>
              <a:endParaRPr lang="en-US"/>
            </a:p>
          </p:txBody>
        </p:sp>
      </p:grpSp>
      <p:grpSp>
        <p:nvGrpSpPr>
          <p:cNvPr id="4" name="Group 4"/>
          <p:cNvGrpSpPr/>
          <p:nvPr/>
        </p:nvGrpSpPr>
        <p:grpSpPr>
          <a:xfrm rot="-10800000">
            <a:off x="3998292" y="-1062930"/>
            <a:ext cx="5028189" cy="3225690"/>
            <a:chOff x="0" y="0"/>
            <a:chExt cx="1108615" cy="711200"/>
          </a:xfrm>
        </p:grpSpPr>
        <p:sp>
          <p:nvSpPr>
            <p:cNvPr id="5" name="Freeform 5"/>
            <p:cNvSpPr/>
            <p:nvPr/>
          </p:nvSpPr>
          <p:spPr>
            <a:xfrm>
              <a:off x="0" y="0"/>
              <a:ext cx="1108615" cy="711200"/>
            </a:xfrm>
            <a:custGeom>
              <a:avLst/>
              <a:gdLst/>
              <a:ahLst/>
              <a:cxnLst/>
              <a:rect l="l" t="t" r="r" b="b"/>
              <a:pathLst>
                <a:path w="1108615" h="711200">
                  <a:moveTo>
                    <a:pt x="554307" y="0"/>
                  </a:moveTo>
                  <a:lnTo>
                    <a:pt x="1108615" y="711200"/>
                  </a:lnTo>
                  <a:lnTo>
                    <a:pt x="0" y="711200"/>
                  </a:lnTo>
                  <a:lnTo>
                    <a:pt x="554307" y="0"/>
                  </a:lnTo>
                  <a:close/>
                </a:path>
              </a:pathLst>
            </a:custGeom>
            <a:solidFill>
              <a:srgbClr val="393939"/>
            </a:solidFill>
          </p:spPr>
          <p:txBody>
            <a:bodyPr/>
            <a:lstStyle/>
            <a:p>
              <a:endParaRPr lang="en-US"/>
            </a:p>
          </p:txBody>
        </p:sp>
        <p:sp>
          <p:nvSpPr>
            <p:cNvPr id="6" name="TextBox 6"/>
            <p:cNvSpPr txBox="1"/>
            <p:nvPr/>
          </p:nvSpPr>
          <p:spPr>
            <a:xfrm>
              <a:off x="173221" y="273050"/>
              <a:ext cx="762173" cy="387350"/>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7651951">
            <a:off x="4910572" y="791397"/>
            <a:ext cx="3847506" cy="182757"/>
          </a:xfrm>
          <a:custGeom>
            <a:avLst/>
            <a:gdLst/>
            <a:ahLst/>
            <a:cxnLst/>
            <a:rect l="l" t="t" r="r" b="b"/>
            <a:pathLst>
              <a:path w="3847506" h="182757">
                <a:moveTo>
                  <a:pt x="0" y="0"/>
                </a:moveTo>
                <a:lnTo>
                  <a:pt x="3847506" y="0"/>
                </a:lnTo>
                <a:lnTo>
                  <a:pt x="3847506" y="182757"/>
                </a:lnTo>
                <a:lnTo>
                  <a:pt x="0" y="182757"/>
                </a:lnTo>
                <a:lnTo>
                  <a:pt x="0" y="0"/>
                </a:lnTo>
                <a:close/>
              </a:path>
            </a:pathLst>
          </a:custGeom>
          <a:blipFill>
            <a:blip r:embed="rId3">
              <a:alphaModFix amt="70000"/>
            </a:blip>
            <a:stretch>
              <a:fillRect/>
            </a:stretch>
          </a:blipFill>
        </p:spPr>
        <p:txBody>
          <a:bodyPr/>
          <a:lstStyle/>
          <a:p>
            <a:endParaRPr lang="en-US"/>
          </a:p>
        </p:txBody>
      </p:sp>
      <p:grpSp>
        <p:nvGrpSpPr>
          <p:cNvPr id="8" name="Group 8"/>
          <p:cNvGrpSpPr/>
          <p:nvPr/>
        </p:nvGrpSpPr>
        <p:grpSpPr>
          <a:xfrm>
            <a:off x="3758209" y="7630435"/>
            <a:ext cx="4684928" cy="3005481"/>
            <a:chOff x="0" y="0"/>
            <a:chExt cx="1108615" cy="711200"/>
          </a:xfrm>
        </p:grpSpPr>
        <p:sp>
          <p:nvSpPr>
            <p:cNvPr id="9" name="Freeform 9"/>
            <p:cNvSpPr/>
            <p:nvPr/>
          </p:nvSpPr>
          <p:spPr>
            <a:xfrm>
              <a:off x="0" y="0"/>
              <a:ext cx="1108615" cy="711200"/>
            </a:xfrm>
            <a:custGeom>
              <a:avLst/>
              <a:gdLst/>
              <a:ahLst/>
              <a:cxnLst/>
              <a:rect l="l" t="t" r="r" b="b"/>
              <a:pathLst>
                <a:path w="1108615" h="711200">
                  <a:moveTo>
                    <a:pt x="554307" y="0"/>
                  </a:moveTo>
                  <a:lnTo>
                    <a:pt x="1108615" y="711200"/>
                  </a:lnTo>
                  <a:lnTo>
                    <a:pt x="0" y="711200"/>
                  </a:lnTo>
                  <a:lnTo>
                    <a:pt x="554307" y="0"/>
                  </a:lnTo>
                  <a:close/>
                </a:path>
              </a:pathLst>
            </a:custGeom>
            <a:solidFill>
              <a:srgbClr val="393939"/>
            </a:solidFill>
          </p:spPr>
          <p:txBody>
            <a:bodyPr/>
            <a:lstStyle/>
            <a:p>
              <a:endParaRPr lang="en-US"/>
            </a:p>
          </p:txBody>
        </p:sp>
        <p:sp>
          <p:nvSpPr>
            <p:cNvPr id="10" name="TextBox 10"/>
            <p:cNvSpPr txBox="1"/>
            <p:nvPr/>
          </p:nvSpPr>
          <p:spPr>
            <a:xfrm>
              <a:off x="173221" y="273050"/>
              <a:ext cx="762173" cy="38735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rot="3233654">
            <a:off x="4659336" y="9258362"/>
            <a:ext cx="3847506" cy="182757"/>
          </a:xfrm>
          <a:custGeom>
            <a:avLst/>
            <a:gdLst/>
            <a:ahLst/>
            <a:cxnLst/>
            <a:rect l="l" t="t" r="r" b="b"/>
            <a:pathLst>
              <a:path w="3847506" h="182757">
                <a:moveTo>
                  <a:pt x="0" y="0"/>
                </a:moveTo>
                <a:lnTo>
                  <a:pt x="3847506" y="0"/>
                </a:lnTo>
                <a:lnTo>
                  <a:pt x="3847506" y="182756"/>
                </a:lnTo>
                <a:lnTo>
                  <a:pt x="0" y="182756"/>
                </a:lnTo>
                <a:lnTo>
                  <a:pt x="0" y="0"/>
                </a:lnTo>
                <a:close/>
              </a:path>
            </a:pathLst>
          </a:custGeom>
          <a:blipFill>
            <a:blip r:embed="rId3">
              <a:alphaModFix amt="70000"/>
            </a:blip>
            <a:stretch>
              <a:fillRect/>
            </a:stretch>
          </a:blipFill>
        </p:spPr>
        <p:txBody>
          <a:bodyPr/>
          <a:lstStyle/>
          <a:p>
            <a:endParaRPr lang="en-US"/>
          </a:p>
        </p:txBody>
      </p:sp>
      <p:grpSp>
        <p:nvGrpSpPr>
          <p:cNvPr id="12" name="Group 12"/>
          <p:cNvGrpSpPr/>
          <p:nvPr/>
        </p:nvGrpSpPr>
        <p:grpSpPr>
          <a:xfrm rot="-3140910">
            <a:off x="5222816" y="612348"/>
            <a:ext cx="4068424" cy="693222"/>
            <a:chOff x="0" y="0"/>
            <a:chExt cx="1533144" cy="261234"/>
          </a:xfrm>
        </p:grpSpPr>
        <p:sp>
          <p:nvSpPr>
            <p:cNvPr id="13" name="Freeform 13"/>
            <p:cNvSpPr/>
            <p:nvPr/>
          </p:nvSpPr>
          <p:spPr>
            <a:xfrm>
              <a:off x="0" y="0"/>
              <a:ext cx="1533144" cy="261234"/>
            </a:xfrm>
            <a:custGeom>
              <a:avLst/>
              <a:gdLst/>
              <a:ahLst/>
              <a:cxnLst/>
              <a:rect l="l" t="t" r="r" b="b"/>
              <a:pathLst>
                <a:path w="1533144" h="261234">
                  <a:moveTo>
                    <a:pt x="1329944" y="0"/>
                  </a:moveTo>
                  <a:lnTo>
                    <a:pt x="0" y="0"/>
                  </a:lnTo>
                  <a:lnTo>
                    <a:pt x="203200" y="261234"/>
                  </a:lnTo>
                  <a:lnTo>
                    <a:pt x="1533144" y="261234"/>
                  </a:lnTo>
                  <a:lnTo>
                    <a:pt x="1329944" y="0"/>
                  </a:lnTo>
                  <a:close/>
                </a:path>
              </a:pathLst>
            </a:custGeom>
            <a:solidFill>
              <a:srgbClr val="FFBC00"/>
            </a:solidFill>
          </p:spPr>
          <p:txBody>
            <a:bodyPr/>
            <a:lstStyle/>
            <a:p>
              <a:endParaRPr lang="en-US"/>
            </a:p>
          </p:txBody>
        </p:sp>
        <p:sp>
          <p:nvSpPr>
            <p:cNvPr id="14" name="TextBox 14"/>
            <p:cNvSpPr txBox="1"/>
            <p:nvPr/>
          </p:nvSpPr>
          <p:spPr>
            <a:xfrm>
              <a:off x="101600" y="-57150"/>
              <a:ext cx="1329944" cy="318384"/>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rot="7646715">
            <a:off x="4882352" y="1013509"/>
            <a:ext cx="4841514" cy="229972"/>
          </a:xfrm>
          <a:custGeom>
            <a:avLst/>
            <a:gdLst/>
            <a:ahLst/>
            <a:cxnLst/>
            <a:rect l="l" t="t" r="r" b="b"/>
            <a:pathLst>
              <a:path w="4841514" h="229972">
                <a:moveTo>
                  <a:pt x="0" y="0"/>
                </a:moveTo>
                <a:lnTo>
                  <a:pt x="4841514" y="0"/>
                </a:lnTo>
                <a:lnTo>
                  <a:pt x="4841514" y="229972"/>
                </a:lnTo>
                <a:lnTo>
                  <a:pt x="0" y="229972"/>
                </a:lnTo>
                <a:lnTo>
                  <a:pt x="0" y="0"/>
                </a:lnTo>
                <a:close/>
              </a:path>
            </a:pathLst>
          </a:custGeom>
          <a:blipFill>
            <a:blip r:embed="rId3">
              <a:alphaModFix amt="70000"/>
            </a:blip>
            <a:stretch>
              <a:fillRect/>
            </a:stretch>
          </a:blipFill>
        </p:spPr>
        <p:txBody>
          <a:bodyPr/>
          <a:lstStyle/>
          <a:p>
            <a:endParaRPr lang="en-US"/>
          </a:p>
        </p:txBody>
      </p:sp>
      <p:grpSp>
        <p:nvGrpSpPr>
          <p:cNvPr id="16" name="Group 16"/>
          <p:cNvGrpSpPr/>
          <p:nvPr/>
        </p:nvGrpSpPr>
        <p:grpSpPr>
          <a:xfrm rot="-3140910">
            <a:off x="5581482" y="734175"/>
            <a:ext cx="4525889" cy="693222"/>
            <a:chOff x="0" y="0"/>
            <a:chExt cx="1705535" cy="261234"/>
          </a:xfrm>
        </p:grpSpPr>
        <p:sp>
          <p:nvSpPr>
            <p:cNvPr id="17" name="Freeform 17"/>
            <p:cNvSpPr/>
            <p:nvPr/>
          </p:nvSpPr>
          <p:spPr>
            <a:xfrm>
              <a:off x="0" y="0"/>
              <a:ext cx="1705535" cy="261234"/>
            </a:xfrm>
            <a:custGeom>
              <a:avLst/>
              <a:gdLst/>
              <a:ahLst/>
              <a:cxnLst/>
              <a:rect l="l" t="t" r="r" b="b"/>
              <a:pathLst>
                <a:path w="1705535" h="261234">
                  <a:moveTo>
                    <a:pt x="1502335" y="0"/>
                  </a:moveTo>
                  <a:lnTo>
                    <a:pt x="0" y="0"/>
                  </a:lnTo>
                  <a:lnTo>
                    <a:pt x="203200" y="261234"/>
                  </a:lnTo>
                  <a:lnTo>
                    <a:pt x="1705535" y="261234"/>
                  </a:lnTo>
                  <a:lnTo>
                    <a:pt x="1502335" y="0"/>
                  </a:lnTo>
                  <a:close/>
                </a:path>
              </a:pathLst>
            </a:custGeom>
            <a:solidFill>
              <a:srgbClr val="ED9B0F"/>
            </a:solidFill>
          </p:spPr>
          <p:txBody>
            <a:bodyPr/>
            <a:lstStyle/>
            <a:p>
              <a:endParaRPr lang="en-US"/>
            </a:p>
          </p:txBody>
        </p:sp>
        <p:sp>
          <p:nvSpPr>
            <p:cNvPr id="18" name="TextBox 18"/>
            <p:cNvSpPr txBox="1"/>
            <p:nvPr/>
          </p:nvSpPr>
          <p:spPr>
            <a:xfrm>
              <a:off x="101600" y="-57150"/>
              <a:ext cx="1502335" cy="318384"/>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rot="3220314">
            <a:off x="728059" y="1952455"/>
            <a:ext cx="9148440" cy="999835"/>
            <a:chOff x="0" y="0"/>
            <a:chExt cx="2554105" cy="279139"/>
          </a:xfrm>
        </p:grpSpPr>
        <p:sp>
          <p:nvSpPr>
            <p:cNvPr id="20" name="Freeform 20"/>
            <p:cNvSpPr/>
            <p:nvPr/>
          </p:nvSpPr>
          <p:spPr>
            <a:xfrm>
              <a:off x="0" y="0"/>
              <a:ext cx="2554105" cy="279139"/>
            </a:xfrm>
            <a:custGeom>
              <a:avLst/>
              <a:gdLst/>
              <a:ahLst/>
              <a:cxnLst/>
              <a:rect l="l" t="t" r="r" b="b"/>
              <a:pathLst>
                <a:path w="2554105" h="279139">
                  <a:moveTo>
                    <a:pt x="203200" y="0"/>
                  </a:moveTo>
                  <a:lnTo>
                    <a:pt x="2554105" y="0"/>
                  </a:lnTo>
                  <a:lnTo>
                    <a:pt x="2350905" y="279139"/>
                  </a:lnTo>
                  <a:lnTo>
                    <a:pt x="0" y="279139"/>
                  </a:lnTo>
                  <a:lnTo>
                    <a:pt x="203200" y="0"/>
                  </a:lnTo>
                  <a:close/>
                </a:path>
              </a:pathLst>
            </a:custGeom>
            <a:solidFill>
              <a:srgbClr val="ED9B0F"/>
            </a:solidFill>
          </p:spPr>
          <p:txBody>
            <a:bodyPr/>
            <a:lstStyle/>
            <a:p>
              <a:endParaRPr lang="en-US"/>
            </a:p>
          </p:txBody>
        </p:sp>
        <p:sp>
          <p:nvSpPr>
            <p:cNvPr id="21" name="TextBox 21"/>
            <p:cNvSpPr txBox="1"/>
            <p:nvPr/>
          </p:nvSpPr>
          <p:spPr>
            <a:xfrm>
              <a:off x="101600" y="-57150"/>
              <a:ext cx="2350905" cy="336289"/>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rot="3220314">
            <a:off x="4431127" y="8639462"/>
            <a:ext cx="4915281" cy="769791"/>
            <a:chOff x="0" y="0"/>
            <a:chExt cx="1782359" cy="279139"/>
          </a:xfrm>
        </p:grpSpPr>
        <p:sp>
          <p:nvSpPr>
            <p:cNvPr id="23" name="Freeform 23"/>
            <p:cNvSpPr/>
            <p:nvPr/>
          </p:nvSpPr>
          <p:spPr>
            <a:xfrm>
              <a:off x="0" y="0"/>
              <a:ext cx="1782359" cy="279139"/>
            </a:xfrm>
            <a:custGeom>
              <a:avLst/>
              <a:gdLst/>
              <a:ahLst/>
              <a:cxnLst/>
              <a:rect l="l" t="t" r="r" b="b"/>
              <a:pathLst>
                <a:path w="1782359" h="279139">
                  <a:moveTo>
                    <a:pt x="203200" y="0"/>
                  </a:moveTo>
                  <a:lnTo>
                    <a:pt x="1782359" y="0"/>
                  </a:lnTo>
                  <a:lnTo>
                    <a:pt x="1579159" y="279139"/>
                  </a:lnTo>
                  <a:lnTo>
                    <a:pt x="0" y="279139"/>
                  </a:lnTo>
                  <a:lnTo>
                    <a:pt x="203200" y="0"/>
                  </a:lnTo>
                  <a:close/>
                </a:path>
              </a:pathLst>
            </a:custGeom>
            <a:solidFill>
              <a:srgbClr val="ED9B0F"/>
            </a:solidFill>
          </p:spPr>
          <p:txBody>
            <a:bodyPr/>
            <a:lstStyle/>
            <a:p>
              <a:endParaRPr lang="en-US"/>
            </a:p>
          </p:txBody>
        </p:sp>
        <p:sp>
          <p:nvSpPr>
            <p:cNvPr id="24" name="TextBox 24"/>
            <p:cNvSpPr txBox="1"/>
            <p:nvPr/>
          </p:nvSpPr>
          <p:spPr>
            <a:xfrm>
              <a:off x="101600" y="-57150"/>
              <a:ext cx="1579159" cy="336289"/>
            </a:xfrm>
            <a:prstGeom prst="rect">
              <a:avLst/>
            </a:prstGeom>
          </p:spPr>
          <p:txBody>
            <a:bodyPr lIns="50800" tIns="50800" rIns="50800" bIns="50800" rtlCol="0" anchor="ctr"/>
            <a:lstStyle/>
            <a:p>
              <a:pPr algn="ctr">
                <a:lnSpc>
                  <a:spcPts val="2659"/>
                </a:lnSpc>
              </a:pPr>
              <a:endParaRPr/>
            </a:p>
          </p:txBody>
        </p:sp>
      </p:grpSp>
      <p:sp>
        <p:nvSpPr>
          <p:cNvPr id="25" name="Freeform 25"/>
          <p:cNvSpPr/>
          <p:nvPr/>
        </p:nvSpPr>
        <p:spPr>
          <a:xfrm rot="3218702">
            <a:off x="4604946" y="8961707"/>
            <a:ext cx="4841514" cy="229972"/>
          </a:xfrm>
          <a:custGeom>
            <a:avLst/>
            <a:gdLst/>
            <a:ahLst/>
            <a:cxnLst/>
            <a:rect l="l" t="t" r="r" b="b"/>
            <a:pathLst>
              <a:path w="4841514" h="229972">
                <a:moveTo>
                  <a:pt x="0" y="0"/>
                </a:moveTo>
                <a:lnTo>
                  <a:pt x="4841515" y="0"/>
                </a:lnTo>
                <a:lnTo>
                  <a:pt x="4841515" y="229972"/>
                </a:lnTo>
                <a:lnTo>
                  <a:pt x="0" y="229972"/>
                </a:lnTo>
                <a:lnTo>
                  <a:pt x="0" y="0"/>
                </a:lnTo>
                <a:close/>
              </a:path>
            </a:pathLst>
          </a:custGeom>
          <a:blipFill>
            <a:blip r:embed="rId3">
              <a:alphaModFix amt="70000"/>
            </a:blip>
            <a:stretch>
              <a:fillRect/>
            </a:stretch>
          </a:blipFill>
        </p:spPr>
        <p:txBody>
          <a:bodyPr/>
          <a:lstStyle/>
          <a:p>
            <a:endParaRPr lang="en-US"/>
          </a:p>
        </p:txBody>
      </p:sp>
      <p:grpSp>
        <p:nvGrpSpPr>
          <p:cNvPr id="26" name="Group 26"/>
          <p:cNvGrpSpPr/>
          <p:nvPr/>
        </p:nvGrpSpPr>
        <p:grpSpPr>
          <a:xfrm rot="3220314">
            <a:off x="4752752" y="8373962"/>
            <a:ext cx="5493791" cy="929094"/>
            <a:chOff x="0" y="0"/>
            <a:chExt cx="1650564" cy="279139"/>
          </a:xfrm>
        </p:grpSpPr>
        <p:sp>
          <p:nvSpPr>
            <p:cNvPr id="27" name="Freeform 27"/>
            <p:cNvSpPr/>
            <p:nvPr/>
          </p:nvSpPr>
          <p:spPr>
            <a:xfrm>
              <a:off x="0" y="0"/>
              <a:ext cx="1650564" cy="279139"/>
            </a:xfrm>
            <a:custGeom>
              <a:avLst/>
              <a:gdLst/>
              <a:ahLst/>
              <a:cxnLst/>
              <a:rect l="l" t="t" r="r" b="b"/>
              <a:pathLst>
                <a:path w="1650564" h="279139">
                  <a:moveTo>
                    <a:pt x="203200" y="0"/>
                  </a:moveTo>
                  <a:lnTo>
                    <a:pt x="1650564" y="0"/>
                  </a:lnTo>
                  <a:lnTo>
                    <a:pt x="1447364" y="279139"/>
                  </a:lnTo>
                  <a:lnTo>
                    <a:pt x="0" y="279139"/>
                  </a:lnTo>
                  <a:lnTo>
                    <a:pt x="203200" y="0"/>
                  </a:lnTo>
                  <a:close/>
                </a:path>
              </a:pathLst>
            </a:custGeom>
            <a:solidFill>
              <a:srgbClr val="FFBC00"/>
            </a:solidFill>
          </p:spPr>
          <p:txBody>
            <a:bodyPr/>
            <a:lstStyle/>
            <a:p>
              <a:endParaRPr lang="en-US"/>
            </a:p>
          </p:txBody>
        </p:sp>
        <p:sp>
          <p:nvSpPr>
            <p:cNvPr id="28" name="TextBox 28"/>
            <p:cNvSpPr txBox="1"/>
            <p:nvPr/>
          </p:nvSpPr>
          <p:spPr>
            <a:xfrm>
              <a:off x="101600" y="-57150"/>
              <a:ext cx="1447364" cy="336289"/>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rot="-3140910">
            <a:off x="404529" y="8766415"/>
            <a:ext cx="9453283" cy="1008385"/>
            <a:chOff x="0" y="0"/>
            <a:chExt cx="2448979" cy="261234"/>
          </a:xfrm>
        </p:grpSpPr>
        <p:sp>
          <p:nvSpPr>
            <p:cNvPr id="30" name="Freeform 30"/>
            <p:cNvSpPr/>
            <p:nvPr/>
          </p:nvSpPr>
          <p:spPr>
            <a:xfrm>
              <a:off x="0" y="0"/>
              <a:ext cx="2448979" cy="261234"/>
            </a:xfrm>
            <a:custGeom>
              <a:avLst/>
              <a:gdLst/>
              <a:ahLst/>
              <a:cxnLst/>
              <a:rect l="l" t="t" r="r" b="b"/>
              <a:pathLst>
                <a:path w="2448979" h="261234">
                  <a:moveTo>
                    <a:pt x="2245779" y="0"/>
                  </a:moveTo>
                  <a:lnTo>
                    <a:pt x="0" y="0"/>
                  </a:lnTo>
                  <a:lnTo>
                    <a:pt x="203200" y="261234"/>
                  </a:lnTo>
                  <a:lnTo>
                    <a:pt x="2448979" y="261234"/>
                  </a:lnTo>
                  <a:lnTo>
                    <a:pt x="2245779" y="0"/>
                  </a:lnTo>
                  <a:close/>
                </a:path>
              </a:pathLst>
            </a:custGeom>
            <a:solidFill>
              <a:srgbClr val="ED9B0F"/>
            </a:solidFill>
          </p:spPr>
          <p:txBody>
            <a:bodyPr/>
            <a:lstStyle/>
            <a:p>
              <a:endParaRPr lang="en-US"/>
            </a:p>
          </p:txBody>
        </p:sp>
        <p:sp>
          <p:nvSpPr>
            <p:cNvPr id="31" name="TextBox 31"/>
            <p:cNvSpPr txBox="1"/>
            <p:nvPr/>
          </p:nvSpPr>
          <p:spPr>
            <a:xfrm>
              <a:off x="101600" y="-57150"/>
              <a:ext cx="2245779" cy="318384"/>
            </a:xfrm>
            <a:prstGeom prst="rect">
              <a:avLst/>
            </a:prstGeom>
          </p:spPr>
          <p:txBody>
            <a:bodyPr lIns="50800" tIns="50800" rIns="50800" bIns="50800" rtlCol="0" anchor="ctr"/>
            <a:lstStyle/>
            <a:p>
              <a:pPr algn="ctr">
                <a:lnSpc>
                  <a:spcPts val="2659"/>
                </a:lnSpc>
              </a:pPr>
              <a:endParaRPr/>
            </a:p>
          </p:txBody>
        </p:sp>
      </p:grpSp>
      <p:sp>
        <p:nvSpPr>
          <p:cNvPr id="32" name="Freeform 32"/>
          <p:cNvSpPr/>
          <p:nvPr/>
        </p:nvSpPr>
        <p:spPr>
          <a:xfrm rot="3227801">
            <a:off x="1629251" y="1694836"/>
            <a:ext cx="7276226" cy="345621"/>
          </a:xfrm>
          <a:custGeom>
            <a:avLst/>
            <a:gdLst/>
            <a:ahLst/>
            <a:cxnLst/>
            <a:rect l="l" t="t" r="r" b="b"/>
            <a:pathLst>
              <a:path w="7276226" h="345621">
                <a:moveTo>
                  <a:pt x="0" y="0"/>
                </a:moveTo>
                <a:lnTo>
                  <a:pt x="7276225" y="0"/>
                </a:lnTo>
                <a:lnTo>
                  <a:pt x="7276225" y="345621"/>
                </a:lnTo>
                <a:lnTo>
                  <a:pt x="0" y="345621"/>
                </a:lnTo>
                <a:lnTo>
                  <a:pt x="0" y="0"/>
                </a:lnTo>
                <a:close/>
              </a:path>
            </a:pathLst>
          </a:custGeom>
          <a:blipFill>
            <a:blip r:embed="rId3">
              <a:alphaModFix amt="70000"/>
            </a:blip>
            <a:stretch>
              <a:fillRect/>
            </a:stretch>
          </a:blipFill>
        </p:spPr>
        <p:txBody>
          <a:bodyPr/>
          <a:lstStyle/>
          <a:p>
            <a:endParaRPr lang="en-US"/>
          </a:p>
        </p:txBody>
      </p:sp>
      <p:sp>
        <p:nvSpPr>
          <p:cNvPr id="33" name="Freeform 33"/>
          <p:cNvSpPr/>
          <p:nvPr/>
        </p:nvSpPr>
        <p:spPr>
          <a:xfrm rot="-3220336">
            <a:off x="654582" y="7879261"/>
            <a:ext cx="9848529" cy="467805"/>
          </a:xfrm>
          <a:custGeom>
            <a:avLst/>
            <a:gdLst/>
            <a:ahLst/>
            <a:cxnLst/>
            <a:rect l="l" t="t" r="r" b="b"/>
            <a:pathLst>
              <a:path w="9848529" h="467805">
                <a:moveTo>
                  <a:pt x="0" y="0"/>
                </a:moveTo>
                <a:lnTo>
                  <a:pt x="9848529" y="0"/>
                </a:lnTo>
                <a:lnTo>
                  <a:pt x="9848529" y="467806"/>
                </a:lnTo>
                <a:lnTo>
                  <a:pt x="0" y="467806"/>
                </a:lnTo>
                <a:lnTo>
                  <a:pt x="0" y="0"/>
                </a:lnTo>
                <a:close/>
              </a:path>
            </a:pathLst>
          </a:custGeom>
          <a:blipFill>
            <a:blip r:embed="rId3">
              <a:alphaModFix amt="70000"/>
            </a:blip>
            <a:stretch>
              <a:fillRect/>
            </a:stretch>
          </a:blipFill>
        </p:spPr>
        <p:txBody>
          <a:bodyPr/>
          <a:lstStyle/>
          <a:p>
            <a:endParaRPr lang="en-US"/>
          </a:p>
        </p:txBody>
      </p:sp>
      <p:grpSp>
        <p:nvGrpSpPr>
          <p:cNvPr id="34" name="Group 34"/>
          <p:cNvGrpSpPr/>
          <p:nvPr/>
        </p:nvGrpSpPr>
        <p:grpSpPr>
          <a:xfrm rot="3220314">
            <a:off x="1494287" y="744389"/>
            <a:ext cx="8169120" cy="1020910"/>
            <a:chOff x="0" y="0"/>
            <a:chExt cx="2233613" cy="279139"/>
          </a:xfrm>
        </p:grpSpPr>
        <p:sp>
          <p:nvSpPr>
            <p:cNvPr id="35" name="Freeform 35"/>
            <p:cNvSpPr/>
            <p:nvPr/>
          </p:nvSpPr>
          <p:spPr>
            <a:xfrm>
              <a:off x="0" y="0"/>
              <a:ext cx="2233613" cy="279139"/>
            </a:xfrm>
            <a:custGeom>
              <a:avLst/>
              <a:gdLst/>
              <a:ahLst/>
              <a:cxnLst/>
              <a:rect l="l" t="t" r="r" b="b"/>
              <a:pathLst>
                <a:path w="2233613" h="279139">
                  <a:moveTo>
                    <a:pt x="203200" y="0"/>
                  </a:moveTo>
                  <a:lnTo>
                    <a:pt x="2233613" y="0"/>
                  </a:lnTo>
                  <a:lnTo>
                    <a:pt x="2030413" y="279139"/>
                  </a:lnTo>
                  <a:lnTo>
                    <a:pt x="0" y="279139"/>
                  </a:lnTo>
                  <a:lnTo>
                    <a:pt x="203200" y="0"/>
                  </a:lnTo>
                  <a:close/>
                </a:path>
              </a:pathLst>
            </a:custGeom>
            <a:solidFill>
              <a:srgbClr val="FFBC00"/>
            </a:solidFill>
          </p:spPr>
          <p:txBody>
            <a:bodyPr/>
            <a:lstStyle/>
            <a:p>
              <a:endParaRPr lang="en-US"/>
            </a:p>
          </p:txBody>
        </p:sp>
        <p:sp>
          <p:nvSpPr>
            <p:cNvPr id="36" name="TextBox 36"/>
            <p:cNvSpPr txBox="1"/>
            <p:nvPr/>
          </p:nvSpPr>
          <p:spPr>
            <a:xfrm>
              <a:off x="101600" y="-57150"/>
              <a:ext cx="2030413" cy="336289"/>
            </a:xfrm>
            <a:prstGeom prst="rect">
              <a:avLst/>
            </a:prstGeom>
          </p:spPr>
          <p:txBody>
            <a:bodyPr lIns="50800" tIns="50800" rIns="50800" bIns="50800" rtlCol="0" anchor="ctr"/>
            <a:lstStyle/>
            <a:p>
              <a:pPr algn="ctr">
                <a:lnSpc>
                  <a:spcPts val="2659"/>
                </a:lnSpc>
              </a:pPr>
              <a:endParaRPr/>
            </a:p>
          </p:txBody>
        </p:sp>
      </p:grpSp>
      <p:grpSp>
        <p:nvGrpSpPr>
          <p:cNvPr id="37" name="Group 37"/>
          <p:cNvGrpSpPr/>
          <p:nvPr/>
        </p:nvGrpSpPr>
        <p:grpSpPr>
          <a:xfrm rot="-3140910">
            <a:off x="415814" y="7163378"/>
            <a:ext cx="9430714" cy="1005978"/>
            <a:chOff x="0" y="0"/>
            <a:chExt cx="2448979" cy="261234"/>
          </a:xfrm>
        </p:grpSpPr>
        <p:sp>
          <p:nvSpPr>
            <p:cNvPr id="38" name="Freeform 38"/>
            <p:cNvSpPr/>
            <p:nvPr/>
          </p:nvSpPr>
          <p:spPr>
            <a:xfrm>
              <a:off x="0" y="0"/>
              <a:ext cx="2448979" cy="261234"/>
            </a:xfrm>
            <a:custGeom>
              <a:avLst/>
              <a:gdLst/>
              <a:ahLst/>
              <a:cxnLst/>
              <a:rect l="l" t="t" r="r" b="b"/>
              <a:pathLst>
                <a:path w="2448979" h="261234">
                  <a:moveTo>
                    <a:pt x="2245779" y="0"/>
                  </a:moveTo>
                  <a:lnTo>
                    <a:pt x="0" y="0"/>
                  </a:lnTo>
                  <a:lnTo>
                    <a:pt x="203200" y="261234"/>
                  </a:lnTo>
                  <a:lnTo>
                    <a:pt x="2448979" y="261234"/>
                  </a:lnTo>
                  <a:lnTo>
                    <a:pt x="2245779" y="0"/>
                  </a:lnTo>
                  <a:close/>
                </a:path>
              </a:pathLst>
            </a:custGeom>
            <a:solidFill>
              <a:srgbClr val="FFBC00"/>
            </a:solidFill>
          </p:spPr>
          <p:txBody>
            <a:bodyPr/>
            <a:lstStyle/>
            <a:p>
              <a:endParaRPr lang="en-US"/>
            </a:p>
          </p:txBody>
        </p:sp>
        <p:sp>
          <p:nvSpPr>
            <p:cNvPr id="39" name="TextBox 39"/>
            <p:cNvSpPr txBox="1"/>
            <p:nvPr/>
          </p:nvSpPr>
          <p:spPr>
            <a:xfrm>
              <a:off x="101600" y="-57150"/>
              <a:ext cx="2245779" cy="318384"/>
            </a:xfrm>
            <a:prstGeom prst="rect">
              <a:avLst/>
            </a:prstGeom>
          </p:spPr>
          <p:txBody>
            <a:bodyPr lIns="50800" tIns="50800" rIns="50800" bIns="50800" rtlCol="0" anchor="ctr"/>
            <a:lstStyle/>
            <a:p>
              <a:pPr algn="ctr">
                <a:lnSpc>
                  <a:spcPts val="2659"/>
                </a:lnSpc>
              </a:pPr>
              <a:endParaRPr/>
            </a:p>
          </p:txBody>
        </p:sp>
      </p:grpSp>
      <p:sp>
        <p:nvSpPr>
          <p:cNvPr id="40" name="TextBox 40"/>
          <p:cNvSpPr txBox="1"/>
          <p:nvPr/>
        </p:nvSpPr>
        <p:spPr>
          <a:xfrm>
            <a:off x="8332678" y="2098895"/>
            <a:ext cx="8901875" cy="6025496"/>
          </a:xfrm>
          <a:prstGeom prst="rect">
            <a:avLst/>
          </a:prstGeom>
        </p:spPr>
        <p:txBody>
          <a:bodyPr wrap="square" lIns="0" tIns="0" rIns="0" bIns="0" rtlCol="0" anchor="t">
            <a:spAutoFit/>
          </a:bodyPr>
          <a:lstStyle/>
          <a:p>
            <a:pPr marL="491490" marR="0" indent="0" algn="just">
              <a:lnSpc>
                <a:spcPct val="150000"/>
              </a:lnSpc>
              <a:spcBef>
                <a:spcPts val="0"/>
              </a:spcBef>
              <a:spcAft>
                <a:spcPts val="0"/>
              </a:spcAft>
              <a:tabLst>
                <a:tab pos="5760720" algn="r"/>
              </a:tabLst>
            </a:pPr>
            <a:r>
              <a:rPr lang="en-GB" sz="2400" dirty="0" err="1">
                <a:effectLst/>
                <a:latin typeface="Arial" panose="020B0604020202020204" pitchFamily="34" charset="0"/>
                <a:ea typeface="Calibri" panose="020F0502020204030204" pitchFamily="34" charset="0"/>
                <a:cs typeface="Arial" panose="020B0604020202020204" pitchFamily="34" charset="0"/>
              </a:rPr>
              <a:t>Chúng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tôi</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đã</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triển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khai</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thành</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công</a:t>
            </a:r>
            <a:r>
              <a:rPr lang="en-GB" sz="2400" dirty="0">
                <a:effectLst/>
                <a:latin typeface="Arial" panose="020B0604020202020204" pitchFamily="34" charset="0"/>
                <a:ea typeface="Calibri" panose="020F0502020204030204" pitchFamily="34" charset="0"/>
                <a:cs typeface="Arial" panose="020B0604020202020204" pitchFamily="34" charset="0"/>
              </a:rPr>
              <a:t> framework Django </a:t>
            </a:r>
            <a:r>
              <a:rPr lang="en-GB" sz="2400" dirty="0" err="1">
                <a:effectLst/>
                <a:latin typeface="Arial" panose="020B0604020202020204" pitchFamily="34" charset="0"/>
                <a:ea typeface="Calibri" panose="020F0502020204030204" pitchFamily="34" charset="0"/>
                <a:cs typeface="Arial" panose="020B0604020202020204" pitchFamily="34" charset="0"/>
              </a:rPr>
              <a:t>và</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sử</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dụng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cơ</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sở</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dữ</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liệu</a:t>
            </a:r>
            <a:r>
              <a:rPr lang="en-GB" sz="2400" dirty="0">
                <a:effectLst/>
                <a:latin typeface="Arial" panose="020B0604020202020204" pitchFamily="34" charset="0"/>
                <a:ea typeface="Calibri" panose="020F0502020204030204" pitchFamily="34" charset="0"/>
                <a:cs typeface="Arial" panose="020B0604020202020204" pitchFamily="34" charset="0"/>
              </a:rPr>
              <a:t> MySQL. </a:t>
            </a:r>
            <a:r>
              <a:rPr lang="en-GB" sz="2400" dirty="0" err="1">
                <a:effectLst/>
                <a:latin typeface="Arial" panose="020B0604020202020204" pitchFamily="34" charset="0"/>
                <a:ea typeface="Calibri" panose="020F0502020204030204" pitchFamily="34" charset="0"/>
                <a:cs typeface="Arial" panose="020B0604020202020204" pitchFamily="34" charset="0"/>
              </a:rPr>
              <a:t>Quá</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trình</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này</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không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chỉ</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giúp</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chúng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tôi</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làm</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chủ</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kiến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thức</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vững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về</a:t>
            </a:r>
            <a:r>
              <a:rPr lang="en-GB" sz="2400" dirty="0">
                <a:effectLst/>
                <a:latin typeface="Arial" panose="020B0604020202020204" pitchFamily="34" charset="0"/>
                <a:ea typeface="Calibri" panose="020F0502020204030204" pitchFamily="34" charset="0"/>
                <a:cs typeface="Arial" panose="020B0604020202020204" pitchFamily="34" charset="0"/>
              </a:rPr>
              <a:t> Django </a:t>
            </a:r>
            <a:r>
              <a:rPr lang="en-GB" sz="2400" dirty="0" err="1">
                <a:effectLst/>
                <a:latin typeface="Arial" panose="020B0604020202020204" pitchFamily="34" charset="0"/>
                <a:ea typeface="Calibri" panose="020F0502020204030204" pitchFamily="34" charset="0"/>
                <a:cs typeface="Arial" panose="020B0604020202020204" pitchFamily="34" charset="0"/>
              </a:rPr>
              <a:t>mà</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còn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xây</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dựng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một</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trang</a:t>
            </a:r>
            <a:r>
              <a:rPr lang="en-GB" sz="2400" dirty="0">
                <a:effectLst/>
                <a:latin typeface="Arial" panose="020B0604020202020204" pitchFamily="34" charset="0"/>
                <a:ea typeface="Calibri" panose="020F0502020204030204" pitchFamily="34" charset="0"/>
                <a:cs typeface="Arial" panose="020B0604020202020204" pitchFamily="34" charset="0"/>
              </a:rPr>
              <a:t> web </a:t>
            </a:r>
            <a:r>
              <a:rPr lang="en-GB" sz="2400" dirty="0" err="1">
                <a:effectLst/>
                <a:latin typeface="Arial" panose="020B0604020202020204" pitchFamily="34" charset="0"/>
                <a:ea typeface="Calibri" panose="020F0502020204030204" pitchFamily="34" charset="0"/>
                <a:cs typeface="Arial" panose="020B0604020202020204" pitchFamily="34" charset="0"/>
              </a:rPr>
              <a:t>đa</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nhiệm</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kết</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hợp</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giữa</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khả</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năng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quản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lý</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và</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nền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tảng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thương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mại</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điện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tử</a:t>
            </a:r>
            <a:r>
              <a:rPr lang="en-GB" sz="2400" dirty="0">
                <a:effectLst/>
                <a:latin typeface="Arial" panose="020B0604020202020204" pitchFamily="34" charset="0"/>
                <a:ea typeface="Calibri" panose="020F0502020204030204" pitchFamily="34" charset="0"/>
                <a:cs typeface="Arial" panose="020B0604020202020204" pitchFamily="34" charset="0"/>
              </a:rPr>
              <a:t>.</a:t>
            </a:r>
            <a:endParaRPr lang="en-US" sz="2400" dirty="0">
              <a:effectLst/>
              <a:latin typeface="Arial" panose="020B0604020202020204" pitchFamily="34" charset="0"/>
              <a:ea typeface="Calibri" panose="020F0502020204030204" pitchFamily="34" charset="0"/>
              <a:cs typeface="Arial" panose="020B0604020202020204" pitchFamily="34" charset="0"/>
            </a:endParaRPr>
          </a:p>
          <a:p>
            <a:pPr marL="491490" marR="0" indent="0" algn="just">
              <a:lnSpc>
                <a:spcPct val="150000"/>
              </a:lnSpc>
              <a:spcBef>
                <a:spcPts val="0"/>
              </a:spcBef>
              <a:spcAft>
                <a:spcPts val="0"/>
              </a:spcAft>
              <a:tabLst>
                <a:tab pos="5760720" algn="r"/>
              </a:tabLst>
            </a:pPr>
            <a:r>
              <a:rPr lang="en-GB" sz="2400" dirty="0">
                <a:effectLst/>
                <a:latin typeface="Arial" panose="020B0604020202020204" pitchFamily="34" charset="0"/>
                <a:ea typeface="Calibri" panose="020F0502020204030204" pitchFamily="34" charset="0"/>
                <a:cs typeface="Arial" panose="020B0604020202020204" pitchFamily="34" charset="0"/>
              </a:rPr>
              <a:t> </a:t>
            </a:r>
            <a:endParaRPr lang="en-US" sz="2400" dirty="0">
              <a:effectLst/>
              <a:latin typeface="Arial" panose="020B0604020202020204" pitchFamily="34" charset="0"/>
              <a:ea typeface="Calibri" panose="020F0502020204030204" pitchFamily="34" charset="0"/>
              <a:cs typeface="Arial" panose="020B0604020202020204" pitchFamily="34" charset="0"/>
            </a:endParaRPr>
          </a:p>
          <a:p>
            <a:pPr marL="491490" marR="0" indent="0" algn="just">
              <a:lnSpc>
                <a:spcPct val="150000"/>
              </a:lnSpc>
              <a:spcBef>
                <a:spcPts val="0"/>
              </a:spcBef>
              <a:spcAft>
                <a:spcPts val="0"/>
              </a:spcAft>
              <a:tabLst>
                <a:tab pos="5760720" algn="r"/>
              </a:tabLst>
            </a:pPr>
            <a:r>
              <a:rPr lang="en-GB" sz="2400" dirty="0" err="1">
                <a:effectLst/>
                <a:latin typeface="Arial" panose="020B0604020202020204" pitchFamily="34" charset="0"/>
                <a:ea typeface="Calibri" panose="020F0502020204030204" pitchFamily="34" charset="0"/>
                <a:cs typeface="Arial" panose="020B0604020202020204" pitchFamily="34" charset="0"/>
              </a:rPr>
              <a:t>Chức</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năng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mà</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chúng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tôi</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đánh</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giá</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cao</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nhất</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là</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tích</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hợp</a:t>
            </a:r>
            <a:r>
              <a:rPr lang="vi-VN" sz="2400" dirty="0">
                <a:effectLst/>
                <a:latin typeface="Arial" panose="020B0604020202020204" pitchFamily="34" charset="0"/>
                <a:ea typeface="Calibri" panose="020F0502020204030204" pitchFamily="34" charset="0"/>
                <a:cs typeface="Arial" panose="020B0604020202020204" pitchFamily="34" charset="0"/>
              </a:rPr>
              <a:t> cổng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thanh</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toán</a:t>
            </a:r>
            <a:r>
              <a:rPr lang="vi-VN" sz="2400" dirty="0">
                <a:effectLst/>
                <a:latin typeface="Arial" panose="020B0604020202020204" pitchFamily="34" charset="0"/>
                <a:ea typeface="Calibri" panose="020F0502020204030204" pitchFamily="34" charset="0"/>
                <a:cs typeface="Arial" panose="020B0604020202020204" pitchFamily="34" charset="0"/>
              </a:rPr>
              <a:t> online </a:t>
            </a:r>
            <a:r>
              <a:rPr lang="en-GB" sz="2400" dirty="0">
                <a:effectLst/>
                <a:latin typeface="Arial" panose="020B0604020202020204" pitchFamily="34" charset="0"/>
                <a:ea typeface="Calibri" panose="020F0502020204030204" pitchFamily="34" charset="0"/>
                <a:cs typeface="Arial" panose="020B0604020202020204" pitchFamily="34" charset="0"/>
              </a:rPr>
              <a:t>MOMO. </a:t>
            </a:r>
            <a:r>
              <a:rPr lang="en-GB" sz="2400" dirty="0" err="1">
                <a:effectLst/>
                <a:latin typeface="Arial" panose="020B0604020202020204" pitchFamily="34" charset="0"/>
                <a:ea typeface="Calibri" panose="020F0502020204030204" pitchFamily="34" charset="0"/>
                <a:cs typeface="Arial" panose="020B0604020202020204" pitchFamily="34" charset="0"/>
              </a:rPr>
              <a:t>Việc</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tích</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hợp</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này</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không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chỉ</a:t>
            </a:r>
            <a:r>
              <a:rPr lang="en-GB" sz="2400" dirty="0">
                <a:effectLst/>
                <a:latin typeface="Arial" panose="020B0604020202020204" pitchFamily="34" charset="0"/>
                <a:ea typeface="Calibri" panose="020F0502020204030204" pitchFamily="34" charset="0"/>
                <a:cs typeface="Arial" panose="020B0604020202020204" pitchFamily="34" charset="0"/>
              </a:rPr>
              <a:t> mang </a:t>
            </a:r>
            <a:r>
              <a:rPr lang="en-GB" sz="2400" dirty="0" err="1">
                <a:effectLst/>
                <a:latin typeface="Arial" panose="020B0604020202020204" pitchFamily="34" charset="0"/>
                <a:ea typeface="Calibri" panose="020F0502020204030204" pitchFamily="34" charset="0"/>
                <a:cs typeface="Arial" panose="020B0604020202020204" pitchFamily="34" charset="0"/>
              </a:rPr>
              <a:t>lại</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sự</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thuận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tiện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cho</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người</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dùng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mà</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còn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tạo</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ra</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trải</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nghiệm</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thanh</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toán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trực</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tuyến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mượt</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mà</a:t>
            </a:r>
            <a:r>
              <a:rPr lang="vi-VN" sz="2400" dirty="0">
                <a:effectLst/>
                <a:latin typeface="Arial" panose="020B0604020202020204" pitchFamily="34" charset="0"/>
                <a:ea typeface="Calibri" panose="020F0502020204030204" pitchFamily="34" charset="0"/>
                <a:cs typeface="Arial" panose="020B0604020202020204" pitchFamily="34" charset="0"/>
              </a:rPr>
              <a:t>, nhanh chóng </a:t>
            </a:r>
            <a:r>
              <a:rPr lang="en-GB" sz="2400" dirty="0" err="1">
                <a:effectLst/>
                <a:latin typeface="Arial" panose="020B0604020202020204" pitchFamily="34" charset="0"/>
                <a:ea typeface="Calibri" panose="020F0502020204030204" pitchFamily="34" charset="0"/>
                <a:cs typeface="Arial" panose="020B0604020202020204" pitchFamily="34" charset="0"/>
              </a:rPr>
              <a:t>và</a:t>
            </a:r>
            <a:r>
              <a:rPr lang="en-GB" sz="2400" dirty="0">
                <a:effectLst/>
                <a:latin typeface="Arial" panose="020B0604020202020204" pitchFamily="34" charset="0"/>
                <a:ea typeface="Calibri" panose="020F0502020204030204" pitchFamily="34" charset="0"/>
                <a:cs typeface="Arial" panose="020B0604020202020204" pitchFamily="34" charset="0"/>
              </a:rPr>
              <a:t> an </a:t>
            </a:r>
            <a:r>
              <a:rPr lang="en-GB" sz="2400" dirty="0" err="1">
                <a:effectLst/>
                <a:latin typeface="Arial" panose="020B0604020202020204" pitchFamily="34" charset="0"/>
                <a:ea typeface="Calibri" panose="020F0502020204030204" pitchFamily="34" charset="0"/>
                <a:cs typeface="Arial" panose="020B0604020202020204" pitchFamily="34" charset="0"/>
              </a:rPr>
              <a:t>toàn</a:t>
            </a:r>
            <a:r>
              <a:rPr lang="vi-VN" sz="2400" dirty="0">
                <a:effectLst/>
                <a:latin typeface="Arial" panose="020B0604020202020204" pitchFamily="34" charset="0"/>
                <a:ea typeface="Calibri" panose="020F0502020204030204" pitchFamily="34" charset="0"/>
                <a:cs typeface="Arial" panose="020B0604020202020204" pitchFamily="34" charset="0"/>
              </a:rPr>
              <a:t> nhất</a:t>
            </a:r>
            <a:r>
              <a:rPr lang="en-GB" sz="2400" dirty="0">
                <a:effectLst/>
                <a:latin typeface="Arial" panose="020B0604020202020204" pitchFamily="34" charset="0"/>
                <a:ea typeface="Calibri" panose="020F0502020204030204" pitchFamily="34" charset="0"/>
                <a:cs typeface="Arial" panose="020B0604020202020204" pitchFamily="34" charset="0"/>
              </a:rPr>
              <a:t>. </a:t>
            </a:r>
            <a:endParaRPr lang="en-US" sz="2400" dirty="0">
              <a:solidFill>
                <a:srgbClr val="000000"/>
              </a:solidFill>
              <a:latin typeface="Arial" panose="020B0604020202020204" pitchFamily="34" charset="0"/>
              <a:cs typeface="Arial" panose="020B0604020202020204" pitchFamily="34" charset="0"/>
            </a:endParaRPr>
          </a:p>
        </p:txBody>
      </p:sp>
      <p:sp>
        <p:nvSpPr>
          <p:cNvPr id="63" name="TextBox 46">
            <a:extLst>
              <a:ext uri="{FF2B5EF4-FFF2-40B4-BE49-F238E27FC236}">
                <a16:creationId xmlns:a16="http://schemas.microsoft.com/office/drawing/2014/main" id="{9C5CABE1-A4B8-5562-8185-FEDEE60AEFE5}"/>
              </a:ext>
            </a:extLst>
          </p:cNvPr>
          <p:cNvSpPr txBox="1"/>
          <p:nvPr/>
        </p:nvSpPr>
        <p:spPr>
          <a:xfrm>
            <a:off x="12025760" y="1034466"/>
            <a:ext cx="5210418" cy="654025"/>
          </a:xfrm>
          <a:prstGeom prst="rect">
            <a:avLst/>
          </a:prstGeom>
        </p:spPr>
        <p:txBody>
          <a:bodyPr lIns="0" tIns="0" rIns="0" bIns="0" rtlCol="0" anchor="t">
            <a:spAutoFit/>
          </a:bodyPr>
          <a:lstStyle/>
          <a:p>
            <a:pPr marL="914400" indent="-914400" algn="r">
              <a:lnSpc>
                <a:spcPts val="5084"/>
              </a:lnSpc>
              <a:buFont typeface="+mj-lt"/>
              <a:buAutoNum type="arabicPeriod" startAt="4"/>
            </a:pPr>
            <a:r>
              <a:rPr lang="en-US" sz="4499" b="1" spc="-134" dirty="0" err="1">
                <a:solidFill>
                  <a:srgbClr val="FF0000"/>
                </a:solidFill>
                <a:latin typeface="Tahoma" panose="020B0604030504040204" pitchFamily="34" charset="0"/>
                <a:ea typeface="Tahoma" panose="020B0604030504040204" pitchFamily="34" charset="0"/>
                <a:cs typeface="Tahoma" panose="020B0604030504040204" pitchFamily="34" charset="0"/>
              </a:rPr>
              <a:t>Kết</a:t>
            </a:r>
            <a:r>
              <a:rPr lang="en-US" sz="4499" b="1" spc="-134"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4499" b="1" spc="-134" dirty="0" err="1">
                <a:solidFill>
                  <a:srgbClr val="FF0000"/>
                </a:solidFill>
                <a:latin typeface="Tahoma" panose="020B0604030504040204" pitchFamily="34" charset="0"/>
                <a:ea typeface="Tahoma" panose="020B0604030504040204" pitchFamily="34" charset="0"/>
                <a:cs typeface="Tahoma" panose="020B0604030504040204" pitchFamily="34" charset="0"/>
              </a:rPr>
              <a:t>Luận</a:t>
            </a:r>
            <a:endParaRPr lang="en-US" sz="4499" b="1" spc="-134"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Picture 68" descr="A building with trees in front of it&#10;&#10;Description automatically generated">
            <a:extLst>
              <a:ext uri="{FF2B5EF4-FFF2-40B4-BE49-F238E27FC236}">
                <a16:creationId xmlns:a16="http://schemas.microsoft.com/office/drawing/2014/main" id="{92AC9808-4F72-25BB-0B3E-DEB67BD39059}"/>
              </a:ext>
            </a:extLst>
          </p:cNvPr>
          <p:cNvPicPr>
            <a:picLocks noChangeAspect="1"/>
          </p:cNvPicPr>
          <p:nvPr/>
        </p:nvPicPr>
        <p:blipFill rotWithShape="1">
          <a:blip r:embed="rId2">
            <a:extLst>
              <a:ext uri="{28A0092B-C50C-407E-A947-70E740481C1C}">
                <a14:useLocalDpi xmlns:a14="http://schemas.microsoft.com/office/drawing/2010/main" val="0"/>
              </a:ext>
            </a:extLst>
          </a:blip>
          <a:srcRect r="-239"/>
          <a:stretch/>
        </p:blipFill>
        <p:spPr>
          <a:xfrm>
            <a:off x="-19200" y="70335"/>
            <a:ext cx="6572985" cy="10216665"/>
          </a:xfrm>
          <a:prstGeom prst="rect">
            <a:avLst/>
          </a:prstGeom>
        </p:spPr>
      </p:pic>
      <p:grpSp>
        <p:nvGrpSpPr>
          <p:cNvPr id="4" name="Group 4"/>
          <p:cNvGrpSpPr/>
          <p:nvPr/>
        </p:nvGrpSpPr>
        <p:grpSpPr>
          <a:xfrm rot="-10800000">
            <a:off x="3998292" y="-1062930"/>
            <a:ext cx="5028189" cy="3225690"/>
            <a:chOff x="0" y="0"/>
            <a:chExt cx="1108615" cy="711200"/>
          </a:xfrm>
        </p:grpSpPr>
        <p:sp>
          <p:nvSpPr>
            <p:cNvPr id="5" name="Freeform 5"/>
            <p:cNvSpPr/>
            <p:nvPr/>
          </p:nvSpPr>
          <p:spPr>
            <a:xfrm>
              <a:off x="0" y="0"/>
              <a:ext cx="1108615" cy="711200"/>
            </a:xfrm>
            <a:custGeom>
              <a:avLst/>
              <a:gdLst/>
              <a:ahLst/>
              <a:cxnLst/>
              <a:rect l="l" t="t" r="r" b="b"/>
              <a:pathLst>
                <a:path w="1108615" h="711200">
                  <a:moveTo>
                    <a:pt x="554307" y="0"/>
                  </a:moveTo>
                  <a:lnTo>
                    <a:pt x="1108615" y="711200"/>
                  </a:lnTo>
                  <a:lnTo>
                    <a:pt x="0" y="711200"/>
                  </a:lnTo>
                  <a:lnTo>
                    <a:pt x="554307" y="0"/>
                  </a:lnTo>
                  <a:close/>
                </a:path>
              </a:pathLst>
            </a:custGeom>
            <a:solidFill>
              <a:srgbClr val="393939"/>
            </a:solidFill>
          </p:spPr>
          <p:txBody>
            <a:bodyPr/>
            <a:lstStyle/>
            <a:p>
              <a:endParaRPr lang="en-US"/>
            </a:p>
          </p:txBody>
        </p:sp>
        <p:sp>
          <p:nvSpPr>
            <p:cNvPr id="6" name="TextBox 6"/>
            <p:cNvSpPr txBox="1"/>
            <p:nvPr/>
          </p:nvSpPr>
          <p:spPr>
            <a:xfrm>
              <a:off x="173221" y="273050"/>
              <a:ext cx="762173" cy="387350"/>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7651951">
            <a:off x="4910572" y="791397"/>
            <a:ext cx="3847506" cy="182757"/>
          </a:xfrm>
          <a:custGeom>
            <a:avLst/>
            <a:gdLst/>
            <a:ahLst/>
            <a:cxnLst/>
            <a:rect l="l" t="t" r="r" b="b"/>
            <a:pathLst>
              <a:path w="3847506" h="182757">
                <a:moveTo>
                  <a:pt x="0" y="0"/>
                </a:moveTo>
                <a:lnTo>
                  <a:pt x="3847506" y="0"/>
                </a:lnTo>
                <a:lnTo>
                  <a:pt x="3847506" y="182757"/>
                </a:lnTo>
                <a:lnTo>
                  <a:pt x="0" y="182757"/>
                </a:lnTo>
                <a:lnTo>
                  <a:pt x="0" y="0"/>
                </a:lnTo>
                <a:close/>
              </a:path>
            </a:pathLst>
          </a:custGeom>
          <a:blipFill>
            <a:blip r:embed="rId3">
              <a:alphaModFix amt="70000"/>
            </a:blip>
            <a:stretch>
              <a:fillRect/>
            </a:stretch>
          </a:blipFill>
        </p:spPr>
        <p:txBody>
          <a:bodyPr/>
          <a:lstStyle/>
          <a:p>
            <a:endParaRPr lang="en-US"/>
          </a:p>
        </p:txBody>
      </p:sp>
      <p:grpSp>
        <p:nvGrpSpPr>
          <p:cNvPr id="8" name="Group 8"/>
          <p:cNvGrpSpPr/>
          <p:nvPr/>
        </p:nvGrpSpPr>
        <p:grpSpPr>
          <a:xfrm>
            <a:off x="3758209" y="7630435"/>
            <a:ext cx="4684928" cy="3005481"/>
            <a:chOff x="0" y="0"/>
            <a:chExt cx="1108615" cy="711200"/>
          </a:xfrm>
        </p:grpSpPr>
        <p:sp>
          <p:nvSpPr>
            <p:cNvPr id="9" name="Freeform 9"/>
            <p:cNvSpPr/>
            <p:nvPr/>
          </p:nvSpPr>
          <p:spPr>
            <a:xfrm>
              <a:off x="0" y="0"/>
              <a:ext cx="1108615" cy="711200"/>
            </a:xfrm>
            <a:custGeom>
              <a:avLst/>
              <a:gdLst/>
              <a:ahLst/>
              <a:cxnLst/>
              <a:rect l="l" t="t" r="r" b="b"/>
              <a:pathLst>
                <a:path w="1108615" h="711200">
                  <a:moveTo>
                    <a:pt x="554307" y="0"/>
                  </a:moveTo>
                  <a:lnTo>
                    <a:pt x="1108615" y="711200"/>
                  </a:lnTo>
                  <a:lnTo>
                    <a:pt x="0" y="711200"/>
                  </a:lnTo>
                  <a:lnTo>
                    <a:pt x="554307" y="0"/>
                  </a:lnTo>
                  <a:close/>
                </a:path>
              </a:pathLst>
            </a:custGeom>
            <a:solidFill>
              <a:srgbClr val="393939"/>
            </a:solidFill>
          </p:spPr>
          <p:txBody>
            <a:bodyPr/>
            <a:lstStyle/>
            <a:p>
              <a:endParaRPr lang="en-US"/>
            </a:p>
          </p:txBody>
        </p:sp>
        <p:sp>
          <p:nvSpPr>
            <p:cNvPr id="10" name="TextBox 10"/>
            <p:cNvSpPr txBox="1"/>
            <p:nvPr/>
          </p:nvSpPr>
          <p:spPr>
            <a:xfrm>
              <a:off x="173221" y="273050"/>
              <a:ext cx="762173" cy="38735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rot="3233654">
            <a:off x="4659336" y="9258362"/>
            <a:ext cx="3847506" cy="182757"/>
          </a:xfrm>
          <a:custGeom>
            <a:avLst/>
            <a:gdLst/>
            <a:ahLst/>
            <a:cxnLst/>
            <a:rect l="l" t="t" r="r" b="b"/>
            <a:pathLst>
              <a:path w="3847506" h="182757">
                <a:moveTo>
                  <a:pt x="0" y="0"/>
                </a:moveTo>
                <a:lnTo>
                  <a:pt x="3847506" y="0"/>
                </a:lnTo>
                <a:lnTo>
                  <a:pt x="3847506" y="182756"/>
                </a:lnTo>
                <a:lnTo>
                  <a:pt x="0" y="182756"/>
                </a:lnTo>
                <a:lnTo>
                  <a:pt x="0" y="0"/>
                </a:lnTo>
                <a:close/>
              </a:path>
            </a:pathLst>
          </a:custGeom>
          <a:blipFill>
            <a:blip r:embed="rId3">
              <a:alphaModFix amt="70000"/>
            </a:blip>
            <a:stretch>
              <a:fillRect/>
            </a:stretch>
          </a:blipFill>
        </p:spPr>
        <p:txBody>
          <a:bodyPr/>
          <a:lstStyle/>
          <a:p>
            <a:endParaRPr lang="en-US"/>
          </a:p>
        </p:txBody>
      </p:sp>
      <p:grpSp>
        <p:nvGrpSpPr>
          <p:cNvPr id="12" name="Group 12"/>
          <p:cNvGrpSpPr/>
          <p:nvPr/>
        </p:nvGrpSpPr>
        <p:grpSpPr>
          <a:xfrm rot="-3140910">
            <a:off x="5222816" y="612348"/>
            <a:ext cx="4068424" cy="693222"/>
            <a:chOff x="0" y="0"/>
            <a:chExt cx="1533144" cy="261234"/>
          </a:xfrm>
        </p:grpSpPr>
        <p:sp>
          <p:nvSpPr>
            <p:cNvPr id="13" name="Freeform 13"/>
            <p:cNvSpPr/>
            <p:nvPr/>
          </p:nvSpPr>
          <p:spPr>
            <a:xfrm>
              <a:off x="0" y="0"/>
              <a:ext cx="1533144" cy="261234"/>
            </a:xfrm>
            <a:custGeom>
              <a:avLst/>
              <a:gdLst/>
              <a:ahLst/>
              <a:cxnLst/>
              <a:rect l="l" t="t" r="r" b="b"/>
              <a:pathLst>
                <a:path w="1533144" h="261234">
                  <a:moveTo>
                    <a:pt x="1329944" y="0"/>
                  </a:moveTo>
                  <a:lnTo>
                    <a:pt x="0" y="0"/>
                  </a:lnTo>
                  <a:lnTo>
                    <a:pt x="203200" y="261234"/>
                  </a:lnTo>
                  <a:lnTo>
                    <a:pt x="1533144" y="261234"/>
                  </a:lnTo>
                  <a:lnTo>
                    <a:pt x="1329944" y="0"/>
                  </a:lnTo>
                  <a:close/>
                </a:path>
              </a:pathLst>
            </a:custGeom>
            <a:solidFill>
              <a:srgbClr val="FFBC00"/>
            </a:solidFill>
          </p:spPr>
          <p:txBody>
            <a:bodyPr/>
            <a:lstStyle/>
            <a:p>
              <a:endParaRPr lang="en-US"/>
            </a:p>
          </p:txBody>
        </p:sp>
        <p:sp>
          <p:nvSpPr>
            <p:cNvPr id="14" name="TextBox 14"/>
            <p:cNvSpPr txBox="1"/>
            <p:nvPr/>
          </p:nvSpPr>
          <p:spPr>
            <a:xfrm>
              <a:off x="101600" y="-57150"/>
              <a:ext cx="1329944" cy="318384"/>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rot="7646715">
            <a:off x="4882352" y="1013509"/>
            <a:ext cx="4841514" cy="229972"/>
          </a:xfrm>
          <a:custGeom>
            <a:avLst/>
            <a:gdLst/>
            <a:ahLst/>
            <a:cxnLst/>
            <a:rect l="l" t="t" r="r" b="b"/>
            <a:pathLst>
              <a:path w="4841514" h="229972">
                <a:moveTo>
                  <a:pt x="0" y="0"/>
                </a:moveTo>
                <a:lnTo>
                  <a:pt x="4841514" y="0"/>
                </a:lnTo>
                <a:lnTo>
                  <a:pt x="4841514" y="229972"/>
                </a:lnTo>
                <a:lnTo>
                  <a:pt x="0" y="229972"/>
                </a:lnTo>
                <a:lnTo>
                  <a:pt x="0" y="0"/>
                </a:lnTo>
                <a:close/>
              </a:path>
            </a:pathLst>
          </a:custGeom>
          <a:blipFill>
            <a:blip r:embed="rId3">
              <a:alphaModFix amt="70000"/>
            </a:blip>
            <a:stretch>
              <a:fillRect/>
            </a:stretch>
          </a:blipFill>
        </p:spPr>
        <p:txBody>
          <a:bodyPr/>
          <a:lstStyle/>
          <a:p>
            <a:endParaRPr lang="en-US"/>
          </a:p>
        </p:txBody>
      </p:sp>
      <p:grpSp>
        <p:nvGrpSpPr>
          <p:cNvPr id="16" name="Group 16"/>
          <p:cNvGrpSpPr/>
          <p:nvPr/>
        </p:nvGrpSpPr>
        <p:grpSpPr>
          <a:xfrm rot="-3140910">
            <a:off x="5581482" y="734175"/>
            <a:ext cx="4525889" cy="693222"/>
            <a:chOff x="0" y="0"/>
            <a:chExt cx="1705535" cy="261234"/>
          </a:xfrm>
        </p:grpSpPr>
        <p:sp>
          <p:nvSpPr>
            <p:cNvPr id="17" name="Freeform 17"/>
            <p:cNvSpPr/>
            <p:nvPr/>
          </p:nvSpPr>
          <p:spPr>
            <a:xfrm>
              <a:off x="0" y="0"/>
              <a:ext cx="1705535" cy="261234"/>
            </a:xfrm>
            <a:custGeom>
              <a:avLst/>
              <a:gdLst/>
              <a:ahLst/>
              <a:cxnLst/>
              <a:rect l="l" t="t" r="r" b="b"/>
              <a:pathLst>
                <a:path w="1705535" h="261234">
                  <a:moveTo>
                    <a:pt x="1502335" y="0"/>
                  </a:moveTo>
                  <a:lnTo>
                    <a:pt x="0" y="0"/>
                  </a:lnTo>
                  <a:lnTo>
                    <a:pt x="203200" y="261234"/>
                  </a:lnTo>
                  <a:lnTo>
                    <a:pt x="1705535" y="261234"/>
                  </a:lnTo>
                  <a:lnTo>
                    <a:pt x="1502335" y="0"/>
                  </a:lnTo>
                  <a:close/>
                </a:path>
              </a:pathLst>
            </a:custGeom>
            <a:solidFill>
              <a:srgbClr val="ED9B0F"/>
            </a:solidFill>
          </p:spPr>
          <p:txBody>
            <a:bodyPr/>
            <a:lstStyle/>
            <a:p>
              <a:endParaRPr lang="en-US"/>
            </a:p>
          </p:txBody>
        </p:sp>
        <p:sp>
          <p:nvSpPr>
            <p:cNvPr id="18" name="TextBox 18"/>
            <p:cNvSpPr txBox="1"/>
            <p:nvPr/>
          </p:nvSpPr>
          <p:spPr>
            <a:xfrm>
              <a:off x="101600" y="-57150"/>
              <a:ext cx="1502335" cy="318384"/>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rot="3220314">
            <a:off x="728059" y="1952455"/>
            <a:ext cx="9148440" cy="999835"/>
            <a:chOff x="0" y="0"/>
            <a:chExt cx="2554105" cy="279139"/>
          </a:xfrm>
        </p:grpSpPr>
        <p:sp>
          <p:nvSpPr>
            <p:cNvPr id="20" name="Freeform 20"/>
            <p:cNvSpPr/>
            <p:nvPr/>
          </p:nvSpPr>
          <p:spPr>
            <a:xfrm>
              <a:off x="0" y="0"/>
              <a:ext cx="2554105" cy="279139"/>
            </a:xfrm>
            <a:custGeom>
              <a:avLst/>
              <a:gdLst/>
              <a:ahLst/>
              <a:cxnLst/>
              <a:rect l="l" t="t" r="r" b="b"/>
              <a:pathLst>
                <a:path w="2554105" h="279139">
                  <a:moveTo>
                    <a:pt x="203200" y="0"/>
                  </a:moveTo>
                  <a:lnTo>
                    <a:pt x="2554105" y="0"/>
                  </a:lnTo>
                  <a:lnTo>
                    <a:pt x="2350905" y="279139"/>
                  </a:lnTo>
                  <a:lnTo>
                    <a:pt x="0" y="279139"/>
                  </a:lnTo>
                  <a:lnTo>
                    <a:pt x="203200" y="0"/>
                  </a:lnTo>
                  <a:close/>
                </a:path>
              </a:pathLst>
            </a:custGeom>
            <a:solidFill>
              <a:srgbClr val="ED9B0F"/>
            </a:solidFill>
          </p:spPr>
          <p:txBody>
            <a:bodyPr/>
            <a:lstStyle/>
            <a:p>
              <a:endParaRPr lang="en-US"/>
            </a:p>
          </p:txBody>
        </p:sp>
        <p:sp>
          <p:nvSpPr>
            <p:cNvPr id="21" name="TextBox 21"/>
            <p:cNvSpPr txBox="1"/>
            <p:nvPr/>
          </p:nvSpPr>
          <p:spPr>
            <a:xfrm>
              <a:off x="101600" y="-57150"/>
              <a:ext cx="2350905" cy="336289"/>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rot="3220314">
            <a:off x="4431127" y="8639462"/>
            <a:ext cx="4915281" cy="769791"/>
            <a:chOff x="0" y="0"/>
            <a:chExt cx="1782359" cy="279139"/>
          </a:xfrm>
        </p:grpSpPr>
        <p:sp>
          <p:nvSpPr>
            <p:cNvPr id="23" name="Freeform 23"/>
            <p:cNvSpPr/>
            <p:nvPr/>
          </p:nvSpPr>
          <p:spPr>
            <a:xfrm>
              <a:off x="0" y="0"/>
              <a:ext cx="1782359" cy="279139"/>
            </a:xfrm>
            <a:custGeom>
              <a:avLst/>
              <a:gdLst/>
              <a:ahLst/>
              <a:cxnLst/>
              <a:rect l="l" t="t" r="r" b="b"/>
              <a:pathLst>
                <a:path w="1782359" h="279139">
                  <a:moveTo>
                    <a:pt x="203200" y="0"/>
                  </a:moveTo>
                  <a:lnTo>
                    <a:pt x="1782359" y="0"/>
                  </a:lnTo>
                  <a:lnTo>
                    <a:pt x="1579159" y="279139"/>
                  </a:lnTo>
                  <a:lnTo>
                    <a:pt x="0" y="279139"/>
                  </a:lnTo>
                  <a:lnTo>
                    <a:pt x="203200" y="0"/>
                  </a:lnTo>
                  <a:close/>
                </a:path>
              </a:pathLst>
            </a:custGeom>
            <a:solidFill>
              <a:srgbClr val="ED9B0F"/>
            </a:solidFill>
          </p:spPr>
          <p:txBody>
            <a:bodyPr/>
            <a:lstStyle/>
            <a:p>
              <a:endParaRPr lang="en-US"/>
            </a:p>
          </p:txBody>
        </p:sp>
        <p:sp>
          <p:nvSpPr>
            <p:cNvPr id="24" name="TextBox 24"/>
            <p:cNvSpPr txBox="1"/>
            <p:nvPr/>
          </p:nvSpPr>
          <p:spPr>
            <a:xfrm>
              <a:off x="101600" y="-57150"/>
              <a:ext cx="1579159" cy="336289"/>
            </a:xfrm>
            <a:prstGeom prst="rect">
              <a:avLst/>
            </a:prstGeom>
          </p:spPr>
          <p:txBody>
            <a:bodyPr lIns="50800" tIns="50800" rIns="50800" bIns="50800" rtlCol="0" anchor="ctr"/>
            <a:lstStyle/>
            <a:p>
              <a:pPr algn="ctr">
                <a:lnSpc>
                  <a:spcPts val="2659"/>
                </a:lnSpc>
              </a:pPr>
              <a:endParaRPr/>
            </a:p>
          </p:txBody>
        </p:sp>
      </p:grpSp>
      <p:sp>
        <p:nvSpPr>
          <p:cNvPr id="25" name="Freeform 25"/>
          <p:cNvSpPr/>
          <p:nvPr/>
        </p:nvSpPr>
        <p:spPr>
          <a:xfrm rot="3218702">
            <a:off x="4604946" y="8961707"/>
            <a:ext cx="4841514" cy="229972"/>
          </a:xfrm>
          <a:custGeom>
            <a:avLst/>
            <a:gdLst/>
            <a:ahLst/>
            <a:cxnLst/>
            <a:rect l="l" t="t" r="r" b="b"/>
            <a:pathLst>
              <a:path w="4841514" h="229972">
                <a:moveTo>
                  <a:pt x="0" y="0"/>
                </a:moveTo>
                <a:lnTo>
                  <a:pt x="4841515" y="0"/>
                </a:lnTo>
                <a:lnTo>
                  <a:pt x="4841515" y="229972"/>
                </a:lnTo>
                <a:lnTo>
                  <a:pt x="0" y="229972"/>
                </a:lnTo>
                <a:lnTo>
                  <a:pt x="0" y="0"/>
                </a:lnTo>
                <a:close/>
              </a:path>
            </a:pathLst>
          </a:custGeom>
          <a:blipFill>
            <a:blip r:embed="rId3">
              <a:alphaModFix amt="70000"/>
            </a:blip>
            <a:stretch>
              <a:fillRect/>
            </a:stretch>
          </a:blipFill>
        </p:spPr>
        <p:txBody>
          <a:bodyPr/>
          <a:lstStyle/>
          <a:p>
            <a:endParaRPr lang="en-US"/>
          </a:p>
        </p:txBody>
      </p:sp>
      <p:grpSp>
        <p:nvGrpSpPr>
          <p:cNvPr id="26" name="Group 26"/>
          <p:cNvGrpSpPr/>
          <p:nvPr/>
        </p:nvGrpSpPr>
        <p:grpSpPr>
          <a:xfrm rot="3220314">
            <a:off x="4752752" y="8373962"/>
            <a:ext cx="5493791" cy="929094"/>
            <a:chOff x="0" y="0"/>
            <a:chExt cx="1650564" cy="279139"/>
          </a:xfrm>
        </p:grpSpPr>
        <p:sp>
          <p:nvSpPr>
            <p:cNvPr id="27" name="Freeform 27"/>
            <p:cNvSpPr/>
            <p:nvPr/>
          </p:nvSpPr>
          <p:spPr>
            <a:xfrm>
              <a:off x="0" y="0"/>
              <a:ext cx="1650564" cy="279139"/>
            </a:xfrm>
            <a:custGeom>
              <a:avLst/>
              <a:gdLst/>
              <a:ahLst/>
              <a:cxnLst/>
              <a:rect l="l" t="t" r="r" b="b"/>
              <a:pathLst>
                <a:path w="1650564" h="279139">
                  <a:moveTo>
                    <a:pt x="203200" y="0"/>
                  </a:moveTo>
                  <a:lnTo>
                    <a:pt x="1650564" y="0"/>
                  </a:lnTo>
                  <a:lnTo>
                    <a:pt x="1447364" y="279139"/>
                  </a:lnTo>
                  <a:lnTo>
                    <a:pt x="0" y="279139"/>
                  </a:lnTo>
                  <a:lnTo>
                    <a:pt x="203200" y="0"/>
                  </a:lnTo>
                  <a:close/>
                </a:path>
              </a:pathLst>
            </a:custGeom>
            <a:solidFill>
              <a:srgbClr val="FFBC00"/>
            </a:solidFill>
          </p:spPr>
          <p:txBody>
            <a:bodyPr/>
            <a:lstStyle/>
            <a:p>
              <a:endParaRPr lang="en-US"/>
            </a:p>
          </p:txBody>
        </p:sp>
        <p:sp>
          <p:nvSpPr>
            <p:cNvPr id="28" name="TextBox 28"/>
            <p:cNvSpPr txBox="1"/>
            <p:nvPr/>
          </p:nvSpPr>
          <p:spPr>
            <a:xfrm>
              <a:off x="101600" y="-57150"/>
              <a:ext cx="1447364" cy="336289"/>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rot="-3140910">
            <a:off x="404529" y="8766415"/>
            <a:ext cx="9453283" cy="1008385"/>
            <a:chOff x="0" y="0"/>
            <a:chExt cx="2448979" cy="261234"/>
          </a:xfrm>
        </p:grpSpPr>
        <p:sp>
          <p:nvSpPr>
            <p:cNvPr id="30" name="Freeform 30"/>
            <p:cNvSpPr/>
            <p:nvPr/>
          </p:nvSpPr>
          <p:spPr>
            <a:xfrm>
              <a:off x="0" y="0"/>
              <a:ext cx="2448979" cy="261234"/>
            </a:xfrm>
            <a:custGeom>
              <a:avLst/>
              <a:gdLst/>
              <a:ahLst/>
              <a:cxnLst/>
              <a:rect l="l" t="t" r="r" b="b"/>
              <a:pathLst>
                <a:path w="2448979" h="261234">
                  <a:moveTo>
                    <a:pt x="2245779" y="0"/>
                  </a:moveTo>
                  <a:lnTo>
                    <a:pt x="0" y="0"/>
                  </a:lnTo>
                  <a:lnTo>
                    <a:pt x="203200" y="261234"/>
                  </a:lnTo>
                  <a:lnTo>
                    <a:pt x="2448979" y="261234"/>
                  </a:lnTo>
                  <a:lnTo>
                    <a:pt x="2245779" y="0"/>
                  </a:lnTo>
                  <a:close/>
                </a:path>
              </a:pathLst>
            </a:custGeom>
            <a:solidFill>
              <a:srgbClr val="ED9B0F"/>
            </a:solidFill>
          </p:spPr>
          <p:txBody>
            <a:bodyPr/>
            <a:lstStyle/>
            <a:p>
              <a:endParaRPr lang="en-US"/>
            </a:p>
          </p:txBody>
        </p:sp>
        <p:sp>
          <p:nvSpPr>
            <p:cNvPr id="31" name="TextBox 31"/>
            <p:cNvSpPr txBox="1"/>
            <p:nvPr/>
          </p:nvSpPr>
          <p:spPr>
            <a:xfrm>
              <a:off x="101600" y="-57150"/>
              <a:ext cx="2245779" cy="318384"/>
            </a:xfrm>
            <a:prstGeom prst="rect">
              <a:avLst/>
            </a:prstGeom>
          </p:spPr>
          <p:txBody>
            <a:bodyPr lIns="50800" tIns="50800" rIns="50800" bIns="50800" rtlCol="0" anchor="ctr"/>
            <a:lstStyle/>
            <a:p>
              <a:pPr algn="ctr">
                <a:lnSpc>
                  <a:spcPts val="2659"/>
                </a:lnSpc>
              </a:pPr>
              <a:endParaRPr/>
            </a:p>
          </p:txBody>
        </p:sp>
      </p:grpSp>
      <p:sp>
        <p:nvSpPr>
          <p:cNvPr id="32" name="Freeform 32"/>
          <p:cNvSpPr/>
          <p:nvPr/>
        </p:nvSpPr>
        <p:spPr>
          <a:xfrm rot="3227801">
            <a:off x="1629251" y="1694836"/>
            <a:ext cx="7276226" cy="345621"/>
          </a:xfrm>
          <a:custGeom>
            <a:avLst/>
            <a:gdLst/>
            <a:ahLst/>
            <a:cxnLst/>
            <a:rect l="l" t="t" r="r" b="b"/>
            <a:pathLst>
              <a:path w="7276226" h="345621">
                <a:moveTo>
                  <a:pt x="0" y="0"/>
                </a:moveTo>
                <a:lnTo>
                  <a:pt x="7276225" y="0"/>
                </a:lnTo>
                <a:lnTo>
                  <a:pt x="7276225" y="345621"/>
                </a:lnTo>
                <a:lnTo>
                  <a:pt x="0" y="345621"/>
                </a:lnTo>
                <a:lnTo>
                  <a:pt x="0" y="0"/>
                </a:lnTo>
                <a:close/>
              </a:path>
            </a:pathLst>
          </a:custGeom>
          <a:blipFill>
            <a:blip r:embed="rId3">
              <a:alphaModFix amt="70000"/>
            </a:blip>
            <a:stretch>
              <a:fillRect/>
            </a:stretch>
          </a:blipFill>
        </p:spPr>
        <p:txBody>
          <a:bodyPr/>
          <a:lstStyle/>
          <a:p>
            <a:endParaRPr lang="en-US"/>
          </a:p>
        </p:txBody>
      </p:sp>
      <p:sp>
        <p:nvSpPr>
          <p:cNvPr id="33" name="Freeform 33"/>
          <p:cNvSpPr/>
          <p:nvPr/>
        </p:nvSpPr>
        <p:spPr>
          <a:xfrm rot="-3220336">
            <a:off x="654582" y="7879261"/>
            <a:ext cx="9848529" cy="467805"/>
          </a:xfrm>
          <a:custGeom>
            <a:avLst/>
            <a:gdLst/>
            <a:ahLst/>
            <a:cxnLst/>
            <a:rect l="l" t="t" r="r" b="b"/>
            <a:pathLst>
              <a:path w="9848529" h="467805">
                <a:moveTo>
                  <a:pt x="0" y="0"/>
                </a:moveTo>
                <a:lnTo>
                  <a:pt x="9848529" y="0"/>
                </a:lnTo>
                <a:lnTo>
                  <a:pt x="9848529" y="467806"/>
                </a:lnTo>
                <a:lnTo>
                  <a:pt x="0" y="467806"/>
                </a:lnTo>
                <a:lnTo>
                  <a:pt x="0" y="0"/>
                </a:lnTo>
                <a:close/>
              </a:path>
            </a:pathLst>
          </a:custGeom>
          <a:blipFill>
            <a:blip r:embed="rId3">
              <a:alphaModFix amt="70000"/>
            </a:blip>
            <a:stretch>
              <a:fillRect/>
            </a:stretch>
          </a:blipFill>
        </p:spPr>
        <p:txBody>
          <a:bodyPr/>
          <a:lstStyle/>
          <a:p>
            <a:endParaRPr lang="en-US"/>
          </a:p>
        </p:txBody>
      </p:sp>
      <p:grpSp>
        <p:nvGrpSpPr>
          <p:cNvPr id="34" name="Group 34"/>
          <p:cNvGrpSpPr/>
          <p:nvPr/>
        </p:nvGrpSpPr>
        <p:grpSpPr>
          <a:xfrm rot="3220314">
            <a:off x="1494287" y="744389"/>
            <a:ext cx="8169120" cy="1020910"/>
            <a:chOff x="0" y="0"/>
            <a:chExt cx="2233613" cy="279139"/>
          </a:xfrm>
        </p:grpSpPr>
        <p:sp>
          <p:nvSpPr>
            <p:cNvPr id="35" name="Freeform 35"/>
            <p:cNvSpPr/>
            <p:nvPr/>
          </p:nvSpPr>
          <p:spPr>
            <a:xfrm>
              <a:off x="0" y="0"/>
              <a:ext cx="2233613" cy="279139"/>
            </a:xfrm>
            <a:custGeom>
              <a:avLst/>
              <a:gdLst/>
              <a:ahLst/>
              <a:cxnLst/>
              <a:rect l="l" t="t" r="r" b="b"/>
              <a:pathLst>
                <a:path w="2233613" h="279139">
                  <a:moveTo>
                    <a:pt x="203200" y="0"/>
                  </a:moveTo>
                  <a:lnTo>
                    <a:pt x="2233613" y="0"/>
                  </a:lnTo>
                  <a:lnTo>
                    <a:pt x="2030413" y="279139"/>
                  </a:lnTo>
                  <a:lnTo>
                    <a:pt x="0" y="279139"/>
                  </a:lnTo>
                  <a:lnTo>
                    <a:pt x="203200" y="0"/>
                  </a:lnTo>
                  <a:close/>
                </a:path>
              </a:pathLst>
            </a:custGeom>
            <a:solidFill>
              <a:srgbClr val="FFBC00"/>
            </a:solidFill>
          </p:spPr>
          <p:txBody>
            <a:bodyPr/>
            <a:lstStyle/>
            <a:p>
              <a:endParaRPr lang="en-US"/>
            </a:p>
          </p:txBody>
        </p:sp>
        <p:sp>
          <p:nvSpPr>
            <p:cNvPr id="36" name="TextBox 36"/>
            <p:cNvSpPr txBox="1"/>
            <p:nvPr/>
          </p:nvSpPr>
          <p:spPr>
            <a:xfrm>
              <a:off x="101600" y="-57150"/>
              <a:ext cx="2030413" cy="336289"/>
            </a:xfrm>
            <a:prstGeom prst="rect">
              <a:avLst/>
            </a:prstGeom>
          </p:spPr>
          <p:txBody>
            <a:bodyPr lIns="50800" tIns="50800" rIns="50800" bIns="50800" rtlCol="0" anchor="ctr"/>
            <a:lstStyle/>
            <a:p>
              <a:pPr algn="ctr">
                <a:lnSpc>
                  <a:spcPts val="2659"/>
                </a:lnSpc>
              </a:pPr>
              <a:endParaRPr/>
            </a:p>
          </p:txBody>
        </p:sp>
      </p:grpSp>
      <p:grpSp>
        <p:nvGrpSpPr>
          <p:cNvPr id="37" name="Group 37"/>
          <p:cNvGrpSpPr/>
          <p:nvPr/>
        </p:nvGrpSpPr>
        <p:grpSpPr>
          <a:xfrm rot="-3140910">
            <a:off x="415814" y="7163378"/>
            <a:ext cx="9430714" cy="1005978"/>
            <a:chOff x="0" y="0"/>
            <a:chExt cx="2448979" cy="261234"/>
          </a:xfrm>
        </p:grpSpPr>
        <p:sp>
          <p:nvSpPr>
            <p:cNvPr id="38" name="Freeform 38"/>
            <p:cNvSpPr/>
            <p:nvPr/>
          </p:nvSpPr>
          <p:spPr>
            <a:xfrm>
              <a:off x="0" y="0"/>
              <a:ext cx="2448979" cy="261234"/>
            </a:xfrm>
            <a:custGeom>
              <a:avLst/>
              <a:gdLst/>
              <a:ahLst/>
              <a:cxnLst/>
              <a:rect l="l" t="t" r="r" b="b"/>
              <a:pathLst>
                <a:path w="2448979" h="261234">
                  <a:moveTo>
                    <a:pt x="2245779" y="0"/>
                  </a:moveTo>
                  <a:lnTo>
                    <a:pt x="0" y="0"/>
                  </a:lnTo>
                  <a:lnTo>
                    <a:pt x="203200" y="261234"/>
                  </a:lnTo>
                  <a:lnTo>
                    <a:pt x="2448979" y="261234"/>
                  </a:lnTo>
                  <a:lnTo>
                    <a:pt x="2245779" y="0"/>
                  </a:lnTo>
                  <a:close/>
                </a:path>
              </a:pathLst>
            </a:custGeom>
            <a:solidFill>
              <a:srgbClr val="FFBC00"/>
            </a:solidFill>
          </p:spPr>
          <p:txBody>
            <a:bodyPr/>
            <a:lstStyle/>
            <a:p>
              <a:endParaRPr lang="en-US"/>
            </a:p>
          </p:txBody>
        </p:sp>
        <p:sp>
          <p:nvSpPr>
            <p:cNvPr id="39" name="TextBox 39"/>
            <p:cNvSpPr txBox="1"/>
            <p:nvPr/>
          </p:nvSpPr>
          <p:spPr>
            <a:xfrm>
              <a:off x="101600" y="-57150"/>
              <a:ext cx="2245779" cy="318384"/>
            </a:xfrm>
            <a:prstGeom prst="rect">
              <a:avLst/>
            </a:prstGeom>
          </p:spPr>
          <p:txBody>
            <a:bodyPr lIns="50800" tIns="50800" rIns="50800" bIns="50800" rtlCol="0" anchor="ctr"/>
            <a:lstStyle/>
            <a:p>
              <a:pPr algn="ctr">
                <a:lnSpc>
                  <a:spcPts val="2659"/>
                </a:lnSpc>
              </a:pPr>
              <a:endParaRPr/>
            </a:p>
          </p:txBody>
        </p:sp>
      </p:grpSp>
      <p:sp>
        <p:nvSpPr>
          <p:cNvPr id="42" name="Freeform 42"/>
          <p:cNvSpPr/>
          <p:nvPr/>
        </p:nvSpPr>
        <p:spPr>
          <a:xfrm>
            <a:off x="16313906" y="2215210"/>
            <a:ext cx="1155008" cy="1003413"/>
          </a:xfrm>
          <a:custGeom>
            <a:avLst/>
            <a:gdLst/>
            <a:ahLst/>
            <a:cxnLst/>
            <a:rect l="l" t="t" r="r" b="b"/>
            <a:pathLst>
              <a:path w="1155008" h="1003413">
                <a:moveTo>
                  <a:pt x="0" y="0"/>
                </a:moveTo>
                <a:lnTo>
                  <a:pt x="1155008" y="0"/>
                </a:lnTo>
                <a:lnTo>
                  <a:pt x="1155008" y="1003413"/>
                </a:lnTo>
                <a:lnTo>
                  <a:pt x="0" y="10034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lnSpc>
                <a:spcPct val="300000"/>
              </a:lnSpc>
            </a:pPr>
            <a:endParaRPr lang="en-US"/>
          </a:p>
        </p:txBody>
      </p:sp>
      <p:sp>
        <p:nvSpPr>
          <p:cNvPr id="43" name="Freeform 43"/>
          <p:cNvSpPr/>
          <p:nvPr/>
        </p:nvSpPr>
        <p:spPr>
          <a:xfrm>
            <a:off x="16313906" y="3924752"/>
            <a:ext cx="1155008" cy="1003413"/>
          </a:xfrm>
          <a:custGeom>
            <a:avLst/>
            <a:gdLst/>
            <a:ahLst/>
            <a:cxnLst/>
            <a:rect l="l" t="t" r="r" b="b"/>
            <a:pathLst>
              <a:path w="1155008" h="1003413">
                <a:moveTo>
                  <a:pt x="0" y="0"/>
                </a:moveTo>
                <a:lnTo>
                  <a:pt x="1155008" y="0"/>
                </a:lnTo>
                <a:lnTo>
                  <a:pt x="1155008" y="1003413"/>
                </a:lnTo>
                <a:lnTo>
                  <a:pt x="0" y="10034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lnSpc>
                <a:spcPct val="300000"/>
              </a:lnSpc>
            </a:pPr>
            <a:endParaRPr lang="en-US"/>
          </a:p>
        </p:txBody>
      </p:sp>
      <p:sp>
        <p:nvSpPr>
          <p:cNvPr id="44" name="Freeform 44"/>
          <p:cNvSpPr/>
          <p:nvPr/>
        </p:nvSpPr>
        <p:spPr>
          <a:xfrm>
            <a:off x="16313906" y="5753757"/>
            <a:ext cx="1155008" cy="1003413"/>
          </a:xfrm>
          <a:custGeom>
            <a:avLst/>
            <a:gdLst/>
            <a:ahLst/>
            <a:cxnLst/>
            <a:rect l="l" t="t" r="r" b="b"/>
            <a:pathLst>
              <a:path w="1155008" h="1003413">
                <a:moveTo>
                  <a:pt x="0" y="0"/>
                </a:moveTo>
                <a:lnTo>
                  <a:pt x="1155008" y="0"/>
                </a:lnTo>
                <a:lnTo>
                  <a:pt x="1155008" y="1003412"/>
                </a:lnTo>
                <a:lnTo>
                  <a:pt x="0" y="10034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lnSpc>
                <a:spcPct val="300000"/>
              </a:lnSpc>
            </a:pPr>
            <a:endParaRPr lang="en-US"/>
          </a:p>
        </p:txBody>
      </p:sp>
      <p:sp>
        <p:nvSpPr>
          <p:cNvPr id="45" name="Freeform 45"/>
          <p:cNvSpPr/>
          <p:nvPr/>
        </p:nvSpPr>
        <p:spPr>
          <a:xfrm>
            <a:off x="16313906" y="7602495"/>
            <a:ext cx="1155008" cy="1003413"/>
          </a:xfrm>
          <a:custGeom>
            <a:avLst/>
            <a:gdLst/>
            <a:ahLst/>
            <a:cxnLst/>
            <a:rect l="l" t="t" r="r" b="b"/>
            <a:pathLst>
              <a:path w="1155008" h="1003413">
                <a:moveTo>
                  <a:pt x="0" y="0"/>
                </a:moveTo>
                <a:lnTo>
                  <a:pt x="1155008" y="0"/>
                </a:lnTo>
                <a:lnTo>
                  <a:pt x="1155008" y="1003413"/>
                </a:lnTo>
                <a:lnTo>
                  <a:pt x="0" y="10034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a:lnSpc>
                <a:spcPct val="300000"/>
              </a:lnSpc>
            </a:pPr>
            <a:endParaRPr lang="en-US"/>
          </a:p>
        </p:txBody>
      </p:sp>
      <p:sp>
        <p:nvSpPr>
          <p:cNvPr id="46" name="Freeform 46"/>
          <p:cNvSpPr/>
          <p:nvPr/>
        </p:nvSpPr>
        <p:spPr>
          <a:xfrm>
            <a:off x="16396270" y="2286763"/>
            <a:ext cx="990281" cy="860307"/>
          </a:xfrm>
          <a:custGeom>
            <a:avLst/>
            <a:gdLst/>
            <a:ahLst/>
            <a:cxnLst/>
            <a:rect l="l" t="t" r="r" b="b"/>
            <a:pathLst>
              <a:path w="990281" h="860307">
                <a:moveTo>
                  <a:pt x="0" y="0"/>
                </a:moveTo>
                <a:lnTo>
                  <a:pt x="990281" y="0"/>
                </a:lnTo>
                <a:lnTo>
                  <a:pt x="990281" y="860306"/>
                </a:lnTo>
                <a:lnTo>
                  <a:pt x="0" y="8603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lnSpc>
                <a:spcPct val="300000"/>
              </a:lnSpc>
            </a:pPr>
            <a:endParaRPr lang="en-US"/>
          </a:p>
        </p:txBody>
      </p:sp>
      <p:sp>
        <p:nvSpPr>
          <p:cNvPr id="47" name="Freeform 47"/>
          <p:cNvSpPr/>
          <p:nvPr/>
        </p:nvSpPr>
        <p:spPr>
          <a:xfrm>
            <a:off x="16396270" y="3996305"/>
            <a:ext cx="990281" cy="860307"/>
          </a:xfrm>
          <a:custGeom>
            <a:avLst/>
            <a:gdLst/>
            <a:ahLst/>
            <a:cxnLst/>
            <a:rect l="l" t="t" r="r" b="b"/>
            <a:pathLst>
              <a:path w="990281" h="860307">
                <a:moveTo>
                  <a:pt x="0" y="0"/>
                </a:moveTo>
                <a:lnTo>
                  <a:pt x="990281" y="0"/>
                </a:lnTo>
                <a:lnTo>
                  <a:pt x="990281" y="860307"/>
                </a:lnTo>
                <a:lnTo>
                  <a:pt x="0" y="8603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lnSpc>
                <a:spcPct val="300000"/>
              </a:lnSpc>
            </a:pPr>
            <a:endParaRPr lang="en-US"/>
          </a:p>
        </p:txBody>
      </p:sp>
      <p:sp>
        <p:nvSpPr>
          <p:cNvPr id="48" name="Freeform 48"/>
          <p:cNvSpPr/>
          <p:nvPr/>
        </p:nvSpPr>
        <p:spPr>
          <a:xfrm>
            <a:off x="16396270" y="5825310"/>
            <a:ext cx="990281" cy="860307"/>
          </a:xfrm>
          <a:custGeom>
            <a:avLst/>
            <a:gdLst/>
            <a:ahLst/>
            <a:cxnLst/>
            <a:rect l="l" t="t" r="r" b="b"/>
            <a:pathLst>
              <a:path w="990281" h="860307">
                <a:moveTo>
                  <a:pt x="0" y="0"/>
                </a:moveTo>
                <a:lnTo>
                  <a:pt x="990281" y="0"/>
                </a:lnTo>
                <a:lnTo>
                  <a:pt x="990281" y="860306"/>
                </a:lnTo>
                <a:lnTo>
                  <a:pt x="0" y="8603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lnSpc>
                <a:spcPct val="300000"/>
              </a:lnSpc>
            </a:pPr>
            <a:endParaRPr lang="en-US"/>
          </a:p>
        </p:txBody>
      </p:sp>
      <p:sp>
        <p:nvSpPr>
          <p:cNvPr id="49" name="Freeform 49"/>
          <p:cNvSpPr/>
          <p:nvPr/>
        </p:nvSpPr>
        <p:spPr>
          <a:xfrm>
            <a:off x="16396270" y="7674048"/>
            <a:ext cx="990281" cy="860307"/>
          </a:xfrm>
          <a:custGeom>
            <a:avLst/>
            <a:gdLst/>
            <a:ahLst/>
            <a:cxnLst/>
            <a:rect l="l" t="t" r="r" b="b"/>
            <a:pathLst>
              <a:path w="990281" h="860307">
                <a:moveTo>
                  <a:pt x="0" y="0"/>
                </a:moveTo>
                <a:lnTo>
                  <a:pt x="990281" y="0"/>
                </a:lnTo>
                <a:lnTo>
                  <a:pt x="990281" y="860307"/>
                </a:lnTo>
                <a:lnTo>
                  <a:pt x="0" y="8603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a:lnSpc>
                <a:spcPct val="300000"/>
              </a:lnSpc>
            </a:pPr>
            <a:endParaRPr lang="en-US"/>
          </a:p>
        </p:txBody>
      </p:sp>
      <p:sp>
        <p:nvSpPr>
          <p:cNvPr id="50" name="Freeform 50"/>
          <p:cNvSpPr/>
          <p:nvPr/>
        </p:nvSpPr>
        <p:spPr>
          <a:xfrm>
            <a:off x="16519707" y="2393844"/>
            <a:ext cx="743407" cy="646144"/>
          </a:xfrm>
          <a:custGeom>
            <a:avLst/>
            <a:gdLst/>
            <a:ahLst/>
            <a:cxnLst/>
            <a:rect l="l" t="t" r="r" b="b"/>
            <a:pathLst>
              <a:path w="743407" h="646144">
                <a:moveTo>
                  <a:pt x="0" y="0"/>
                </a:moveTo>
                <a:lnTo>
                  <a:pt x="743407" y="0"/>
                </a:lnTo>
                <a:lnTo>
                  <a:pt x="743407" y="646144"/>
                </a:lnTo>
                <a:lnTo>
                  <a:pt x="0" y="64614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lnSpc>
                <a:spcPct val="300000"/>
              </a:lnSpc>
            </a:pPr>
            <a:endParaRPr lang="en-US"/>
          </a:p>
        </p:txBody>
      </p:sp>
      <p:sp>
        <p:nvSpPr>
          <p:cNvPr id="51" name="Freeform 51"/>
          <p:cNvSpPr/>
          <p:nvPr/>
        </p:nvSpPr>
        <p:spPr>
          <a:xfrm>
            <a:off x="16519707" y="4103386"/>
            <a:ext cx="743407" cy="646144"/>
          </a:xfrm>
          <a:custGeom>
            <a:avLst/>
            <a:gdLst/>
            <a:ahLst/>
            <a:cxnLst/>
            <a:rect l="l" t="t" r="r" b="b"/>
            <a:pathLst>
              <a:path w="743407" h="646144">
                <a:moveTo>
                  <a:pt x="0" y="0"/>
                </a:moveTo>
                <a:lnTo>
                  <a:pt x="743407" y="0"/>
                </a:lnTo>
                <a:lnTo>
                  <a:pt x="743407" y="646145"/>
                </a:lnTo>
                <a:lnTo>
                  <a:pt x="0" y="64614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lnSpc>
                <a:spcPct val="300000"/>
              </a:lnSpc>
            </a:pPr>
            <a:endParaRPr lang="en-US"/>
          </a:p>
        </p:txBody>
      </p:sp>
      <p:sp>
        <p:nvSpPr>
          <p:cNvPr id="52" name="Freeform 52"/>
          <p:cNvSpPr/>
          <p:nvPr/>
        </p:nvSpPr>
        <p:spPr>
          <a:xfrm>
            <a:off x="16519707" y="5932391"/>
            <a:ext cx="743407" cy="646144"/>
          </a:xfrm>
          <a:custGeom>
            <a:avLst/>
            <a:gdLst/>
            <a:ahLst/>
            <a:cxnLst/>
            <a:rect l="l" t="t" r="r" b="b"/>
            <a:pathLst>
              <a:path w="743407" h="646144">
                <a:moveTo>
                  <a:pt x="0" y="0"/>
                </a:moveTo>
                <a:lnTo>
                  <a:pt x="743407" y="0"/>
                </a:lnTo>
                <a:lnTo>
                  <a:pt x="743407" y="646144"/>
                </a:lnTo>
                <a:lnTo>
                  <a:pt x="0" y="64614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lnSpc>
                <a:spcPct val="300000"/>
              </a:lnSpc>
            </a:pPr>
            <a:endParaRPr lang="en-US"/>
          </a:p>
        </p:txBody>
      </p:sp>
      <p:sp>
        <p:nvSpPr>
          <p:cNvPr id="54" name="TextBox 54"/>
          <p:cNvSpPr txBox="1"/>
          <p:nvPr/>
        </p:nvSpPr>
        <p:spPr>
          <a:xfrm>
            <a:off x="8704364" y="2148535"/>
            <a:ext cx="7300234" cy="1107996"/>
          </a:xfrm>
          <a:prstGeom prst="rect">
            <a:avLst/>
          </a:prstGeom>
        </p:spPr>
        <p:txBody>
          <a:bodyPr wrap="square" lIns="0" tIns="0" rIns="0" bIns="0" rtlCol="0" anchor="t">
            <a:spAutoFit/>
          </a:bodyPr>
          <a:lstStyle/>
          <a:p>
            <a:pPr algn="r"/>
            <a:r>
              <a:rPr lang="vi-VN" sz="2400" b="1" i="0" dirty="0">
                <a:effectLst/>
                <a:ea typeface="Tahoma" panose="020B0604030504040204" pitchFamily="34" charset="0"/>
                <a:cs typeface="Tahoma" panose="020B0604030504040204" pitchFamily="34" charset="0"/>
              </a:rPr>
              <a:t>Chưa Triển Khai Đầy Đủ Các Chức Năng:</a:t>
            </a:r>
            <a:endParaRPr lang="vi-VN" sz="2400" b="0" i="0" dirty="0">
              <a:effectLst/>
              <a:ea typeface="Tahoma" panose="020B0604030504040204" pitchFamily="34" charset="0"/>
              <a:cs typeface="Tahoma" panose="020B0604030504040204" pitchFamily="34" charset="0"/>
            </a:endParaRPr>
          </a:p>
          <a:p>
            <a:pPr algn="r"/>
            <a:r>
              <a:rPr lang="en-US" sz="2400" b="0" i="0" dirty="0" err="1">
                <a:effectLst/>
                <a:ea typeface="Tahoma" panose="020B0604030504040204" pitchFamily="34" charset="0"/>
                <a:cs typeface="Tahoma" panose="020B0604030504040204" pitchFamily="34" charset="0"/>
              </a:rPr>
              <a:t>Có</a:t>
            </a:r>
            <a:r>
              <a:rPr lang="en-US" sz="2400" b="0" i="0" dirty="0">
                <a:effectLst/>
                <a:ea typeface="Tahoma" panose="020B0604030504040204" pitchFamily="34" charset="0"/>
                <a:cs typeface="Tahoma" panose="020B0604030504040204" pitchFamily="34" charset="0"/>
              </a:rPr>
              <a:t> </a:t>
            </a:r>
            <a:r>
              <a:rPr lang="en-US" sz="2400" b="0" i="0" dirty="0" err="1">
                <a:effectLst/>
                <a:ea typeface="Tahoma" panose="020B0604030504040204" pitchFamily="34" charset="0"/>
                <a:cs typeface="Tahoma" panose="020B0604030504040204" pitchFamily="34" charset="0"/>
              </a:rPr>
              <a:t>một</a:t>
            </a:r>
            <a:r>
              <a:rPr lang="en-US" sz="2400" b="0" i="0" dirty="0">
                <a:effectLst/>
                <a:ea typeface="Tahoma" panose="020B0604030504040204" pitchFamily="34" charset="0"/>
                <a:cs typeface="Tahoma" panose="020B0604030504040204" pitchFamily="34" charset="0"/>
              </a:rPr>
              <a:t> </a:t>
            </a:r>
            <a:r>
              <a:rPr lang="en-US" sz="2400" b="0" i="0" dirty="0" err="1">
                <a:effectLst/>
                <a:ea typeface="Tahoma" panose="020B0604030504040204" pitchFamily="34" charset="0"/>
                <a:cs typeface="Tahoma" panose="020B0604030504040204" pitchFamily="34" charset="0"/>
              </a:rPr>
              <a:t>vài</a:t>
            </a:r>
            <a:r>
              <a:rPr lang="en-US" sz="2400" b="0" i="0" dirty="0">
                <a:effectLst/>
                <a:ea typeface="Tahoma" panose="020B0604030504040204" pitchFamily="34" charset="0"/>
                <a:cs typeface="Tahoma" panose="020B0604030504040204" pitchFamily="34" charset="0"/>
              </a:rPr>
              <a:t> </a:t>
            </a:r>
            <a:r>
              <a:rPr lang="en-US" sz="2400" b="0" i="0" dirty="0" err="1">
                <a:effectLst/>
                <a:ea typeface="Tahoma" panose="020B0604030504040204" pitchFamily="34" charset="0"/>
                <a:cs typeface="Tahoma" panose="020B0604030504040204" pitchFamily="34" charset="0"/>
              </a:rPr>
              <a:t>chức</a:t>
            </a:r>
            <a:r>
              <a:rPr lang="en-US" sz="2400" b="0" i="0" dirty="0">
                <a:effectLst/>
                <a:ea typeface="Tahoma" panose="020B0604030504040204" pitchFamily="34" charset="0"/>
                <a:cs typeface="Tahoma" panose="020B0604030504040204" pitchFamily="34" charset="0"/>
              </a:rPr>
              <a:t> </a:t>
            </a:r>
            <a:r>
              <a:rPr lang="en-US" sz="2400" b="0" i="0" dirty="0" err="1">
                <a:effectLst/>
                <a:ea typeface="Tahoma" panose="020B0604030504040204" pitchFamily="34" charset="0"/>
                <a:cs typeface="Tahoma" panose="020B0604030504040204" pitchFamily="34" charset="0"/>
              </a:rPr>
              <a:t>năng</a:t>
            </a:r>
            <a:r>
              <a:rPr lang="en-US" sz="2400" dirty="0">
                <a:ea typeface="Tahoma" panose="020B0604030504040204" pitchFamily="34" charset="0"/>
                <a:cs typeface="Tahoma" panose="020B0604030504040204" pitchFamily="34" charset="0"/>
              </a:rPr>
              <a:t> </a:t>
            </a:r>
            <a:r>
              <a:rPr lang="en-US" sz="2400" dirty="0" err="1">
                <a:ea typeface="Tahoma" panose="020B0604030504040204" pitchFamily="34" charset="0"/>
                <a:cs typeface="Tahoma" panose="020B0604030504040204" pitchFamily="34" charset="0"/>
              </a:rPr>
              <a:t>chúng</a:t>
            </a:r>
            <a:r>
              <a:rPr lang="en-US" sz="2400" dirty="0">
                <a:ea typeface="Tahoma" panose="020B0604030504040204" pitchFamily="34" charset="0"/>
                <a:cs typeface="Tahoma" panose="020B0604030504040204" pitchFamily="34" charset="0"/>
              </a:rPr>
              <a:t> </a:t>
            </a:r>
            <a:r>
              <a:rPr lang="en-US" sz="2400" dirty="0" err="1">
                <a:ea typeface="Tahoma" panose="020B0604030504040204" pitchFamily="34" charset="0"/>
                <a:cs typeface="Tahoma" panose="020B0604030504040204" pitchFamily="34" charset="0"/>
              </a:rPr>
              <a:t>tôi</a:t>
            </a:r>
            <a:r>
              <a:rPr lang="en-US" sz="2400" dirty="0">
                <a:ea typeface="Tahoma" panose="020B0604030504040204" pitchFamily="34" charset="0"/>
                <a:cs typeface="Tahoma" panose="020B0604030504040204" pitchFamily="34" charset="0"/>
              </a:rPr>
              <a:t> </a:t>
            </a:r>
            <a:r>
              <a:rPr lang="vi-VN" sz="2400" b="0" i="0" dirty="0">
                <a:effectLst/>
                <a:ea typeface="Tahoma" panose="020B0604030504040204" pitchFamily="34" charset="0"/>
                <a:cs typeface="Tahoma" panose="020B0604030504040204" pitchFamily="34" charset="0"/>
              </a:rPr>
              <a:t>đã kế hoạch nhưng chưa triển khai được</a:t>
            </a:r>
            <a:r>
              <a:rPr lang="en-US" sz="2400" b="0" i="0" dirty="0">
                <a:effectLst/>
                <a:ea typeface="Tahoma" panose="020B0604030504040204" pitchFamily="34" charset="0"/>
                <a:cs typeface="Tahoma" panose="020B0604030504040204" pitchFamily="34" charset="0"/>
              </a:rPr>
              <a:t>, </a:t>
            </a:r>
            <a:r>
              <a:rPr lang="en-US" sz="2400" b="0" i="0" dirty="0" err="1">
                <a:effectLst/>
                <a:ea typeface="Tahoma" panose="020B0604030504040204" pitchFamily="34" charset="0"/>
                <a:cs typeface="Tahoma" panose="020B0604030504040204" pitchFamily="34" charset="0"/>
              </a:rPr>
              <a:t>vì</a:t>
            </a:r>
            <a:r>
              <a:rPr lang="en-US" sz="2400" b="0" i="0" dirty="0">
                <a:effectLst/>
                <a:ea typeface="Tahoma" panose="020B0604030504040204" pitchFamily="34" charset="0"/>
                <a:cs typeface="Tahoma" panose="020B0604030504040204" pitchFamily="34" charset="0"/>
              </a:rPr>
              <a:t> </a:t>
            </a:r>
            <a:r>
              <a:rPr lang="en-US" sz="2400" b="0" i="0" dirty="0" err="1">
                <a:effectLst/>
                <a:ea typeface="Tahoma" panose="020B0604030504040204" pitchFamily="34" charset="0"/>
                <a:cs typeface="Tahoma" panose="020B0604030504040204" pitchFamily="34" charset="0"/>
              </a:rPr>
              <a:t>không</a:t>
            </a:r>
            <a:r>
              <a:rPr lang="en-US" sz="2400" b="0" i="0" dirty="0">
                <a:effectLst/>
                <a:ea typeface="Tahoma" panose="020B0604030504040204" pitchFamily="34" charset="0"/>
                <a:cs typeface="Tahoma" panose="020B0604030504040204" pitchFamily="34" charset="0"/>
              </a:rPr>
              <a:t> </a:t>
            </a:r>
            <a:r>
              <a:rPr lang="en-US" sz="2400" b="0" i="0" dirty="0" err="1">
                <a:effectLst/>
                <a:ea typeface="Tahoma" panose="020B0604030504040204" pitchFamily="34" charset="0"/>
                <a:cs typeface="Tahoma" panose="020B0604030504040204" pitchFamily="34" charset="0"/>
              </a:rPr>
              <a:t>có</a:t>
            </a:r>
            <a:r>
              <a:rPr lang="en-US" sz="2400" b="0" i="0" dirty="0">
                <a:effectLst/>
                <a:ea typeface="Tahoma" panose="020B0604030504040204" pitchFamily="34" charset="0"/>
                <a:cs typeface="Tahoma" panose="020B0604030504040204" pitchFamily="34" charset="0"/>
              </a:rPr>
              <a:t> </a:t>
            </a:r>
            <a:r>
              <a:rPr lang="en-US" sz="2400" b="0" i="0" dirty="0" err="1">
                <a:effectLst/>
                <a:ea typeface="Tahoma" panose="020B0604030504040204" pitchFamily="34" charset="0"/>
                <a:cs typeface="Tahoma" panose="020B0604030504040204" pitchFamily="34" charset="0"/>
              </a:rPr>
              <a:t>đủ</a:t>
            </a:r>
            <a:r>
              <a:rPr lang="en-US" sz="2400" b="0" i="0" dirty="0">
                <a:effectLst/>
                <a:ea typeface="Tahoma" panose="020B0604030504040204" pitchFamily="34" charset="0"/>
                <a:cs typeface="Tahoma" panose="020B0604030504040204" pitchFamily="34" charset="0"/>
              </a:rPr>
              <a:t> </a:t>
            </a:r>
            <a:r>
              <a:rPr lang="en-US" sz="2400" b="0" i="0" dirty="0" err="1">
                <a:effectLst/>
                <a:ea typeface="Tahoma" panose="020B0604030504040204" pitchFamily="34" charset="0"/>
                <a:cs typeface="Tahoma" panose="020B0604030504040204" pitchFamily="34" charset="0"/>
              </a:rPr>
              <a:t>thời</a:t>
            </a:r>
            <a:r>
              <a:rPr lang="en-US" sz="2400" b="0" i="0" dirty="0">
                <a:effectLst/>
                <a:ea typeface="Tahoma" panose="020B0604030504040204" pitchFamily="34" charset="0"/>
                <a:cs typeface="Tahoma" panose="020B0604030504040204" pitchFamily="34" charset="0"/>
              </a:rPr>
              <a:t> </a:t>
            </a:r>
            <a:r>
              <a:rPr lang="en-US" sz="2400" b="0" i="0" dirty="0" err="1">
                <a:effectLst/>
                <a:ea typeface="Tahoma" panose="020B0604030504040204" pitchFamily="34" charset="0"/>
                <a:cs typeface="Tahoma" panose="020B0604030504040204" pitchFamily="34" charset="0"/>
              </a:rPr>
              <a:t>gian</a:t>
            </a:r>
            <a:endParaRPr lang="vi-VN" sz="2400" b="0" i="0" dirty="0">
              <a:effectLst/>
              <a:ea typeface="Tahoma" panose="020B0604030504040204" pitchFamily="34" charset="0"/>
              <a:cs typeface="Tahoma" panose="020B0604030504040204" pitchFamily="34" charset="0"/>
            </a:endParaRPr>
          </a:p>
        </p:txBody>
      </p:sp>
      <p:sp>
        <p:nvSpPr>
          <p:cNvPr id="58" name="TextBox 58"/>
          <p:cNvSpPr txBox="1"/>
          <p:nvPr/>
        </p:nvSpPr>
        <p:spPr>
          <a:xfrm>
            <a:off x="8695044" y="3622250"/>
            <a:ext cx="7344082" cy="1477328"/>
          </a:xfrm>
          <a:prstGeom prst="rect">
            <a:avLst/>
          </a:prstGeom>
        </p:spPr>
        <p:txBody>
          <a:bodyPr wrap="square" lIns="0" tIns="0" rIns="0" bIns="0" rtlCol="0" anchor="t">
            <a:spAutoFit/>
          </a:bodyPr>
          <a:lstStyle/>
          <a:p>
            <a:pPr algn="r"/>
            <a:r>
              <a:rPr lang="vi-VN" sz="2400" b="1" i="0" dirty="0">
                <a:effectLst/>
                <a:ea typeface="Tahoma" panose="020B0604030504040204" pitchFamily="34" charset="0"/>
                <a:cs typeface="Tahoma" panose="020B0604030504040204" pitchFamily="34" charset="0"/>
              </a:rPr>
              <a:t>Tính Năng Thực Thi Tìm Kiếm Nâng Cao:</a:t>
            </a:r>
            <a:endParaRPr lang="vi-VN" sz="2400" b="0" i="0" dirty="0">
              <a:effectLst/>
              <a:ea typeface="Tahoma" panose="020B0604030504040204" pitchFamily="34" charset="0"/>
              <a:cs typeface="Tahoma" panose="020B0604030504040204" pitchFamily="34" charset="0"/>
            </a:endParaRPr>
          </a:p>
          <a:p>
            <a:pPr algn="r"/>
            <a:r>
              <a:rPr lang="vi-VN" sz="2400" b="0" i="0" dirty="0">
                <a:effectLst/>
                <a:ea typeface="Tahoma" panose="020B0604030504040204" pitchFamily="34" charset="0"/>
                <a:cs typeface="Tahoma" panose="020B0604030504040204" pitchFamily="34" charset="0"/>
              </a:rPr>
              <a:t>Mặc dù có chức năng quản lý sản phẩm và danh mục, nhưng việc triển khai tính năng tìm kiếm nâng cao với các bộ lọc và sắp xếp linh hoạt có thể là một cải tiến.</a:t>
            </a:r>
          </a:p>
        </p:txBody>
      </p:sp>
      <p:sp>
        <p:nvSpPr>
          <p:cNvPr id="59" name="TextBox 59"/>
          <p:cNvSpPr txBox="1"/>
          <p:nvPr/>
        </p:nvSpPr>
        <p:spPr>
          <a:xfrm>
            <a:off x="8660530" y="5464921"/>
            <a:ext cx="7344081" cy="1477328"/>
          </a:xfrm>
          <a:prstGeom prst="rect">
            <a:avLst/>
          </a:prstGeom>
        </p:spPr>
        <p:txBody>
          <a:bodyPr wrap="square" lIns="0" tIns="0" rIns="0" bIns="0" rtlCol="0" anchor="t">
            <a:spAutoFit/>
          </a:bodyPr>
          <a:lstStyle/>
          <a:p>
            <a:pPr algn="r"/>
            <a:r>
              <a:rPr lang="vi-VN" sz="2400" b="1" i="0" dirty="0">
                <a:effectLst/>
                <a:ea typeface="Tahoma" panose="020B0604030504040204" pitchFamily="34" charset="0"/>
                <a:cs typeface="Tahoma" panose="020B0604030504040204" pitchFamily="34" charset="0"/>
              </a:rPr>
              <a:t>Tích Hợp Thêm Phương Thức Thanh Toán:</a:t>
            </a:r>
            <a:endParaRPr lang="vi-VN" sz="2400" b="0" i="0" dirty="0">
              <a:effectLst/>
              <a:ea typeface="Tahoma" panose="020B0604030504040204" pitchFamily="34" charset="0"/>
              <a:cs typeface="Tahoma" panose="020B0604030504040204" pitchFamily="34" charset="0"/>
            </a:endParaRPr>
          </a:p>
          <a:p>
            <a:pPr algn="r"/>
            <a:r>
              <a:rPr lang="vi-VN" sz="2400" b="0" i="0" dirty="0">
                <a:effectLst/>
                <a:ea typeface="Tahoma" panose="020B0604030504040204" pitchFamily="34" charset="0"/>
                <a:cs typeface="Tahoma" panose="020B0604030504040204" pitchFamily="34" charset="0"/>
              </a:rPr>
              <a:t>Trong tương lai, </a:t>
            </a:r>
            <a:r>
              <a:rPr lang="en-US" sz="2400" b="0" i="0" dirty="0" err="1">
                <a:effectLst/>
                <a:ea typeface="Tahoma" panose="020B0604030504040204" pitchFamily="34" charset="0"/>
                <a:cs typeface="Tahoma" panose="020B0604030504040204" pitchFamily="34" charset="0"/>
              </a:rPr>
              <a:t>chúng</a:t>
            </a:r>
            <a:r>
              <a:rPr lang="en-US" sz="2400" b="0" i="0" dirty="0">
                <a:effectLst/>
                <a:ea typeface="Tahoma" panose="020B0604030504040204" pitchFamily="34" charset="0"/>
                <a:cs typeface="Tahoma" panose="020B0604030504040204" pitchFamily="34" charset="0"/>
              </a:rPr>
              <a:t> </a:t>
            </a:r>
            <a:r>
              <a:rPr lang="en-US" sz="2400" b="0" i="0" dirty="0" err="1">
                <a:effectLst/>
                <a:ea typeface="Tahoma" panose="020B0604030504040204" pitchFamily="34" charset="0"/>
                <a:cs typeface="Tahoma" panose="020B0604030504040204" pitchFamily="34" charset="0"/>
              </a:rPr>
              <a:t>tôi</a:t>
            </a:r>
            <a:r>
              <a:rPr lang="en-US" sz="2400" b="0" i="0" dirty="0">
                <a:effectLst/>
                <a:ea typeface="Tahoma" panose="020B0604030504040204" pitchFamily="34" charset="0"/>
                <a:cs typeface="Tahoma" panose="020B0604030504040204" pitchFamily="34" charset="0"/>
              </a:rPr>
              <a:t> </a:t>
            </a:r>
            <a:r>
              <a:rPr lang="vi-VN" sz="2400" b="0" i="0" dirty="0">
                <a:effectLst/>
                <a:ea typeface="Tahoma" panose="020B0604030504040204" pitchFamily="34" charset="0"/>
                <a:cs typeface="Tahoma" panose="020B0604030504040204" pitchFamily="34" charset="0"/>
              </a:rPr>
              <a:t>xem xét tích hợp thêm phương thức thanh toán khác ngoài MOMO để tăng sự linh hoạt cho khách hàng.</a:t>
            </a:r>
          </a:p>
        </p:txBody>
      </p:sp>
      <p:sp>
        <p:nvSpPr>
          <p:cNvPr id="41" name="TextBox 40">
            <a:extLst>
              <a:ext uri="{FF2B5EF4-FFF2-40B4-BE49-F238E27FC236}">
                <a16:creationId xmlns:a16="http://schemas.microsoft.com/office/drawing/2014/main" id="{F94C72D3-2B51-57DC-C2EB-C86599F3E508}"/>
              </a:ext>
            </a:extLst>
          </p:cNvPr>
          <p:cNvSpPr txBox="1"/>
          <p:nvPr/>
        </p:nvSpPr>
        <p:spPr>
          <a:xfrm>
            <a:off x="8363614" y="571500"/>
            <a:ext cx="8901875" cy="1039515"/>
          </a:xfrm>
          <a:prstGeom prst="rect">
            <a:avLst/>
          </a:prstGeom>
        </p:spPr>
        <p:txBody>
          <a:bodyPr wrap="square" lIns="0" tIns="0" rIns="0" bIns="0" rtlCol="0" anchor="t">
            <a:spAutoFit/>
          </a:bodyPr>
          <a:lstStyle/>
          <a:p>
            <a:pPr marL="491490" marR="0" indent="0" algn="just">
              <a:lnSpc>
                <a:spcPct val="150000"/>
              </a:lnSpc>
              <a:spcBef>
                <a:spcPts val="0"/>
              </a:spcBef>
              <a:spcAft>
                <a:spcPts val="0"/>
              </a:spcAft>
              <a:tabLst>
                <a:tab pos="5760720" algn="r"/>
              </a:tabLst>
            </a:pPr>
            <a:r>
              <a:rPr lang="en-GB" sz="2400" b="1" dirty="0" err="1">
                <a:effectLst/>
                <a:latin typeface="Arial" panose="020B0604020202020204" pitchFamily="34" charset="0"/>
                <a:ea typeface="Calibri" panose="020F0502020204030204" pitchFamily="34" charset="0"/>
                <a:cs typeface="Arial" panose="020B0604020202020204" pitchFamily="34" charset="0"/>
              </a:rPr>
              <a:t>Tuy</a:t>
            </a:r>
            <a:r>
              <a:rPr lang="en-GB" sz="2400" b="1" dirty="0">
                <a:effectLst/>
                <a:latin typeface="Arial" panose="020B0604020202020204" pitchFamily="34" charset="0"/>
                <a:ea typeface="Calibri" panose="020F0502020204030204" pitchFamily="34" charset="0"/>
                <a:cs typeface="Arial" panose="020B0604020202020204" pitchFamily="34" charset="0"/>
              </a:rPr>
              <a:t> </a:t>
            </a:r>
            <a:r>
              <a:rPr lang="en-GB" sz="2400" b="1" dirty="0" err="1">
                <a:effectLst/>
                <a:latin typeface="Arial" panose="020B0604020202020204" pitchFamily="34" charset="0"/>
                <a:ea typeface="Calibri" panose="020F0502020204030204" pitchFamily="34" charset="0"/>
                <a:cs typeface="Arial" panose="020B0604020202020204" pitchFamily="34" charset="0"/>
              </a:rPr>
              <a:t>nhiên</a:t>
            </a:r>
            <a:r>
              <a:rPr lang="en-GB" sz="2400" b="1" dirty="0">
                <a:effectLst/>
                <a:latin typeface="Arial" panose="020B0604020202020204" pitchFamily="34" charset="0"/>
                <a:ea typeface="Calibri" panose="020F0502020204030204" pitchFamily="34" charset="0"/>
                <a:cs typeface="Arial" panose="020B0604020202020204" pitchFamily="34" charset="0"/>
              </a:rPr>
              <a:t> </a:t>
            </a:r>
            <a:r>
              <a:rPr lang="en-GB" sz="2400" b="1" dirty="0" err="1">
                <a:effectLst/>
                <a:latin typeface="Arial" panose="020B0604020202020204" pitchFamily="34" charset="0"/>
                <a:ea typeface="Calibri" panose="020F0502020204030204" pitchFamily="34" charset="0"/>
                <a:cs typeface="Arial" panose="020B0604020202020204" pitchFamily="34" charset="0"/>
              </a:rPr>
              <a:t>vẫn</a:t>
            </a:r>
            <a:r>
              <a:rPr lang="en-GB" sz="2400" b="1" dirty="0">
                <a:effectLst/>
                <a:latin typeface="Arial" panose="020B0604020202020204" pitchFamily="34" charset="0"/>
                <a:ea typeface="Calibri" panose="020F0502020204030204" pitchFamily="34" charset="0"/>
                <a:cs typeface="Arial" panose="020B0604020202020204" pitchFamily="34" charset="0"/>
              </a:rPr>
              <a:t> </a:t>
            </a:r>
            <a:r>
              <a:rPr lang="en-GB" sz="2400" b="1" dirty="0" err="1">
                <a:effectLst/>
                <a:latin typeface="Arial" panose="020B0604020202020204" pitchFamily="34" charset="0"/>
                <a:ea typeface="Calibri" panose="020F0502020204030204" pitchFamily="34" charset="0"/>
                <a:cs typeface="Arial" panose="020B0604020202020204" pitchFamily="34" charset="0"/>
              </a:rPr>
              <a:t>có</a:t>
            </a:r>
            <a:r>
              <a:rPr lang="en-GB" sz="2400" b="1" dirty="0">
                <a:effectLst/>
                <a:latin typeface="Arial" panose="020B0604020202020204" pitchFamily="34" charset="0"/>
                <a:ea typeface="Calibri" panose="020F0502020204030204" pitchFamily="34" charset="0"/>
                <a:cs typeface="Arial" panose="020B0604020202020204" pitchFamily="34" charset="0"/>
              </a:rPr>
              <a:t> </a:t>
            </a:r>
            <a:r>
              <a:rPr lang="en-GB" sz="2400" b="1" dirty="0" err="1">
                <a:effectLst/>
                <a:latin typeface="Arial" panose="020B0604020202020204" pitchFamily="34" charset="0"/>
                <a:ea typeface="Calibri" panose="020F0502020204030204" pitchFamily="34" charset="0"/>
                <a:cs typeface="Arial" panose="020B0604020202020204" pitchFamily="34" charset="0"/>
              </a:rPr>
              <a:t>một</a:t>
            </a:r>
            <a:r>
              <a:rPr lang="en-GB" sz="2400" b="1" dirty="0">
                <a:effectLst/>
                <a:latin typeface="Arial" panose="020B0604020202020204" pitchFamily="34" charset="0"/>
                <a:ea typeface="Calibri" panose="020F0502020204030204" pitchFamily="34" charset="0"/>
                <a:cs typeface="Arial" panose="020B0604020202020204" pitchFamily="34" charset="0"/>
              </a:rPr>
              <a:t> </a:t>
            </a:r>
            <a:r>
              <a:rPr lang="en-GB" sz="2400" b="1" dirty="0" err="1">
                <a:effectLst/>
                <a:latin typeface="Arial" panose="020B0604020202020204" pitchFamily="34" charset="0"/>
                <a:ea typeface="Calibri" panose="020F0502020204030204" pitchFamily="34" charset="0"/>
                <a:cs typeface="Arial" panose="020B0604020202020204" pitchFamily="34" charset="0"/>
              </a:rPr>
              <a:t>vài</a:t>
            </a:r>
            <a:r>
              <a:rPr lang="en-GB" sz="2400" b="1" dirty="0">
                <a:effectLst/>
                <a:latin typeface="Arial" panose="020B0604020202020204" pitchFamily="34" charset="0"/>
                <a:ea typeface="Calibri" panose="020F0502020204030204" pitchFamily="34" charset="0"/>
                <a:cs typeface="Arial" panose="020B0604020202020204" pitchFamily="34" charset="0"/>
              </a:rPr>
              <a:t> </a:t>
            </a:r>
            <a:r>
              <a:rPr lang="en-GB" sz="2400" b="1" dirty="0" err="1">
                <a:effectLst/>
                <a:latin typeface="Arial" panose="020B0604020202020204" pitchFamily="34" charset="0"/>
                <a:ea typeface="Calibri" panose="020F0502020204030204" pitchFamily="34" charset="0"/>
                <a:cs typeface="Arial" panose="020B0604020202020204" pitchFamily="34" charset="0"/>
              </a:rPr>
              <a:t>hạn</a:t>
            </a:r>
            <a:r>
              <a:rPr lang="en-GB" sz="2400" b="1" dirty="0">
                <a:effectLst/>
                <a:latin typeface="Arial" panose="020B0604020202020204" pitchFamily="34" charset="0"/>
                <a:ea typeface="Calibri" panose="020F0502020204030204" pitchFamily="34" charset="0"/>
                <a:cs typeface="Arial" panose="020B0604020202020204" pitchFamily="34" charset="0"/>
              </a:rPr>
              <a:t> </a:t>
            </a:r>
            <a:r>
              <a:rPr lang="en-GB" sz="2400" b="1" dirty="0" err="1">
                <a:effectLst/>
                <a:latin typeface="Arial" panose="020B0604020202020204" pitchFamily="34" charset="0"/>
                <a:ea typeface="Calibri" panose="020F0502020204030204" pitchFamily="34" charset="0"/>
                <a:cs typeface="Arial" panose="020B0604020202020204" pitchFamily="34" charset="0"/>
              </a:rPr>
              <a:t>chế</a:t>
            </a:r>
            <a:r>
              <a:rPr lang="en-GB" sz="2400" b="1" dirty="0">
                <a:effectLst/>
                <a:latin typeface="Arial" panose="020B0604020202020204" pitchFamily="34" charset="0"/>
                <a:ea typeface="Calibri" panose="020F0502020204030204" pitchFamily="34" charset="0"/>
                <a:cs typeface="Arial" panose="020B0604020202020204" pitchFamily="34" charset="0"/>
              </a:rPr>
              <a:t> </a:t>
            </a:r>
            <a:r>
              <a:rPr lang="en-GB" sz="2400" b="1" dirty="0" err="1">
                <a:effectLst/>
                <a:latin typeface="Arial" panose="020B0604020202020204" pitchFamily="34" charset="0"/>
                <a:ea typeface="Calibri" panose="020F0502020204030204" pitchFamily="34" charset="0"/>
                <a:cs typeface="Arial" panose="020B0604020202020204" pitchFamily="34" charset="0"/>
              </a:rPr>
              <a:t>mà</a:t>
            </a:r>
            <a:r>
              <a:rPr lang="en-GB" sz="2400" b="1" dirty="0">
                <a:effectLst/>
                <a:latin typeface="Arial" panose="020B0604020202020204" pitchFamily="34" charset="0"/>
                <a:ea typeface="Calibri" panose="020F0502020204030204" pitchFamily="34" charset="0"/>
                <a:cs typeface="Arial" panose="020B0604020202020204" pitchFamily="34" charset="0"/>
              </a:rPr>
              <a:t> </a:t>
            </a:r>
            <a:r>
              <a:rPr lang="en-GB" sz="2400" b="1" dirty="0" err="1">
                <a:effectLst/>
                <a:latin typeface="Arial" panose="020B0604020202020204" pitchFamily="34" charset="0"/>
                <a:ea typeface="Calibri" panose="020F0502020204030204" pitchFamily="34" charset="0"/>
                <a:cs typeface="Arial" panose="020B0604020202020204" pitchFamily="34" charset="0"/>
              </a:rPr>
              <a:t>chúng</a:t>
            </a:r>
            <a:r>
              <a:rPr lang="en-GB" sz="2400" b="1" dirty="0">
                <a:effectLst/>
                <a:latin typeface="Arial" panose="020B0604020202020204" pitchFamily="34" charset="0"/>
                <a:ea typeface="Calibri" panose="020F0502020204030204" pitchFamily="34" charset="0"/>
                <a:cs typeface="Arial" panose="020B0604020202020204" pitchFamily="34" charset="0"/>
              </a:rPr>
              <a:t> </a:t>
            </a:r>
            <a:r>
              <a:rPr lang="en-GB" sz="2400" b="1" dirty="0" err="1">
                <a:effectLst/>
                <a:latin typeface="Arial" panose="020B0604020202020204" pitchFamily="34" charset="0"/>
                <a:ea typeface="Calibri" panose="020F0502020204030204" pitchFamily="34" charset="0"/>
                <a:cs typeface="Arial" panose="020B0604020202020204" pitchFamily="34" charset="0"/>
              </a:rPr>
              <a:t>tôi</a:t>
            </a:r>
            <a:r>
              <a:rPr lang="en-GB" sz="2400" b="1" dirty="0">
                <a:effectLst/>
                <a:latin typeface="Arial" panose="020B0604020202020204" pitchFamily="34" charset="0"/>
                <a:ea typeface="Calibri" panose="020F0502020204030204" pitchFamily="34" charset="0"/>
                <a:cs typeface="Arial" panose="020B0604020202020204" pitchFamily="34" charset="0"/>
              </a:rPr>
              <a:t> </a:t>
            </a:r>
            <a:r>
              <a:rPr lang="en-GB" sz="2400" b="1" dirty="0" err="1">
                <a:effectLst/>
                <a:latin typeface="Arial" panose="020B0604020202020204" pitchFamily="34" charset="0"/>
                <a:ea typeface="Calibri" panose="020F0502020204030204" pitchFamily="34" charset="0"/>
                <a:cs typeface="Arial" panose="020B0604020202020204" pitchFamily="34" charset="0"/>
              </a:rPr>
              <a:t>vẫn</a:t>
            </a:r>
            <a:r>
              <a:rPr lang="en-GB" sz="2400" b="1" dirty="0">
                <a:effectLst/>
                <a:latin typeface="Arial" panose="020B0604020202020204" pitchFamily="34" charset="0"/>
                <a:ea typeface="Calibri" panose="020F0502020204030204" pitchFamily="34" charset="0"/>
                <a:cs typeface="Arial" panose="020B0604020202020204" pitchFamily="34" charset="0"/>
              </a:rPr>
              <a:t> </a:t>
            </a:r>
            <a:r>
              <a:rPr lang="en-GB" sz="2400" b="1" dirty="0" err="1">
                <a:effectLst/>
                <a:latin typeface="Arial" panose="020B0604020202020204" pitchFamily="34" charset="0"/>
                <a:ea typeface="Calibri" panose="020F0502020204030204" pitchFamily="34" charset="0"/>
                <a:cs typeface="Arial" panose="020B0604020202020204" pitchFamily="34" charset="0"/>
              </a:rPr>
              <a:t>chưa</a:t>
            </a:r>
            <a:r>
              <a:rPr lang="en-GB" sz="2400" b="1" dirty="0">
                <a:effectLst/>
                <a:latin typeface="Arial" panose="020B0604020202020204" pitchFamily="34" charset="0"/>
                <a:ea typeface="Calibri" panose="020F0502020204030204" pitchFamily="34" charset="0"/>
                <a:cs typeface="Arial" panose="020B0604020202020204" pitchFamily="34" charset="0"/>
              </a:rPr>
              <a:t> </a:t>
            </a:r>
            <a:r>
              <a:rPr lang="en-GB" sz="2400" b="1" dirty="0" err="1">
                <a:effectLst/>
                <a:latin typeface="Arial" panose="020B0604020202020204" pitchFamily="34" charset="0"/>
                <a:ea typeface="Calibri" panose="020F0502020204030204" pitchFamily="34" charset="0"/>
                <a:cs typeface="Arial" panose="020B0604020202020204" pitchFamily="34" charset="0"/>
              </a:rPr>
              <a:t>hoàn</a:t>
            </a:r>
            <a:r>
              <a:rPr lang="en-GB" sz="2400" b="1" dirty="0">
                <a:effectLst/>
                <a:latin typeface="Arial" panose="020B0604020202020204" pitchFamily="34" charset="0"/>
                <a:ea typeface="Calibri" panose="020F0502020204030204" pitchFamily="34" charset="0"/>
                <a:cs typeface="Arial" panose="020B0604020202020204" pitchFamily="34" charset="0"/>
              </a:rPr>
              <a:t> </a:t>
            </a:r>
            <a:r>
              <a:rPr lang="en-GB" sz="2400" b="1" dirty="0" err="1">
                <a:effectLst/>
                <a:latin typeface="Arial" panose="020B0604020202020204" pitchFamily="34" charset="0"/>
                <a:ea typeface="Calibri" panose="020F0502020204030204" pitchFamily="34" charset="0"/>
                <a:cs typeface="Arial" panose="020B0604020202020204" pitchFamily="34" charset="0"/>
              </a:rPr>
              <a:t>thiện</a:t>
            </a:r>
            <a:r>
              <a:rPr lang="en-GB" sz="2400" b="1" dirty="0">
                <a:effectLst/>
                <a:latin typeface="Arial" panose="020B0604020202020204" pitchFamily="34" charset="0"/>
                <a:ea typeface="Calibri" panose="020F0502020204030204" pitchFamily="34" charset="0"/>
                <a:cs typeface="Arial" panose="020B0604020202020204" pitchFamily="34" charset="0"/>
              </a:rPr>
              <a:t> </a:t>
            </a:r>
            <a:r>
              <a:rPr lang="en-GB" sz="2400" b="1" dirty="0" err="1">
                <a:effectLst/>
                <a:latin typeface="Arial" panose="020B0604020202020204" pitchFamily="34" charset="0"/>
                <a:ea typeface="Calibri" panose="020F0502020204030204" pitchFamily="34" charset="0"/>
                <a:cs typeface="Arial" panose="020B0604020202020204" pitchFamily="34" charset="0"/>
              </a:rPr>
              <a:t>được</a:t>
            </a:r>
            <a:r>
              <a:rPr lang="en-GB" sz="2400" b="1" dirty="0">
                <a:effectLst/>
                <a:latin typeface="Arial" panose="020B0604020202020204" pitchFamily="34" charset="0"/>
                <a:ea typeface="Calibri" panose="020F0502020204030204" pitchFamily="34" charset="0"/>
                <a:cs typeface="Arial" panose="020B0604020202020204" pitchFamily="34" charset="0"/>
              </a:rPr>
              <a:t> </a:t>
            </a:r>
            <a:r>
              <a:rPr lang="en-GB" sz="2400" b="1" dirty="0" err="1">
                <a:effectLst/>
                <a:latin typeface="Arial" panose="020B0604020202020204" pitchFamily="34" charset="0"/>
                <a:ea typeface="Calibri" panose="020F0502020204030204" pitchFamily="34" charset="0"/>
                <a:cs typeface="Arial" panose="020B0604020202020204" pitchFamily="34" charset="0"/>
              </a:rPr>
              <a:t>cho</a:t>
            </a:r>
            <a:r>
              <a:rPr lang="en-GB" sz="2400" b="1" dirty="0">
                <a:effectLst/>
                <a:latin typeface="Arial" panose="020B0604020202020204" pitchFamily="34" charset="0"/>
                <a:ea typeface="Calibri" panose="020F0502020204030204" pitchFamily="34" charset="0"/>
                <a:cs typeface="Arial" panose="020B0604020202020204" pitchFamily="34" charset="0"/>
              </a:rPr>
              <a:t> </a:t>
            </a:r>
            <a:r>
              <a:rPr lang="en-GB" sz="2400" b="1" dirty="0" err="1">
                <a:effectLst/>
                <a:latin typeface="Arial" panose="020B0604020202020204" pitchFamily="34" charset="0"/>
                <a:ea typeface="Calibri" panose="020F0502020204030204" pitchFamily="34" charset="0"/>
                <a:cs typeface="Arial" panose="020B0604020202020204" pitchFamily="34" charset="0"/>
              </a:rPr>
              <a:t>dự</a:t>
            </a:r>
            <a:r>
              <a:rPr lang="en-GB" sz="2400" b="1" dirty="0">
                <a:effectLst/>
                <a:latin typeface="Arial" panose="020B0604020202020204" pitchFamily="34" charset="0"/>
                <a:ea typeface="Calibri" panose="020F0502020204030204" pitchFamily="34" charset="0"/>
                <a:cs typeface="Arial" panose="020B0604020202020204" pitchFamily="34" charset="0"/>
              </a:rPr>
              <a:t> </a:t>
            </a:r>
            <a:r>
              <a:rPr lang="en-GB" sz="2400" b="1" dirty="0" err="1">
                <a:effectLst/>
                <a:latin typeface="Arial" panose="020B0604020202020204" pitchFamily="34" charset="0"/>
                <a:ea typeface="Calibri" panose="020F0502020204030204" pitchFamily="34" charset="0"/>
                <a:cs typeface="Arial" panose="020B0604020202020204" pitchFamily="34" charset="0"/>
              </a:rPr>
              <a:t>án</a:t>
            </a:r>
            <a:r>
              <a:rPr lang="en-GB" sz="2400" b="1" dirty="0">
                <a:effectLst/>
                <a:latin typeface="Arial" panose="020B0604020202020204" pitchFamily="34" charset="0"/>
                <a:ea typeface="Calibri" panose="020F0502020204030204" pitchFamily="34" charset="0"/>
                <a:cs typeface="Arial" panose="020B0604020202020204" pitchFamily="34" charset="0"/>
              </a:rPr>
              <a:t> </a:t>
            </a:r>
            <a:r>
              <a:rPr lang="en-GB" sz="2400" b="1" dirty="0" err="1">
                <a:effectLst/>
                <a:latin typeface="Arial" panose="020B0604020202020204" pitchFamily="34" charset="0"/>
                <a:ea typeface="Calibri" panose="020F0502020204030204" pitchFamily="34" charset="0"/>
                <a:cs typeface="Arial" panose="020B0604020202020204" pitchFamily="34" charset="0"/>
              </a:rPr>
              <a:t>của</a:t>
            </a:r>
            <a:r>
              <a:rPr lang="en-GB" sz="2400" b="1" dirty="0">
                <a:effectLst/>
                <a:latin typeface="Arial" panose="020B0604020202020204" pitchFamily="34" charset="0"/>
                <a:ea typeface="Calibri" panose="020F0502020204030204" pitchFamily="34" charset="0"/>
                <a:cs typeface="Arial" panose="020B0604020202020204" pitchFamily="34" charset="0"/>
              </a:rPr>
              <a:t> </a:t>
            </a:r>
            <a:r>
              <a:rPr lang="en-GB" sz="2400" b="1" dirty="0" err="1">
                <a:effectLst/>
                <a:latin typeface="Arial" panose="020B0604020202020204" pitchFamily="34" charset="0"/>
                <a:ea typeface="Calibri" panose="020F0502020204030204" pitchFamily="34" charset="0"/>
                <a:cs typeface="Arial" panose="020B0604020202020204" pitchFamily="34" charset="0"/>
              </a:rPr>
              <a:t>mình</a:t>
            </a:r>
            <a:r>
              <a:rPr lang="en-GB" sz="2400" b="1" dirty="0">
                <a:effectLst/>
                <a:latin typeface="Arial" panose="020B0604020202020204" pitchFamily="34" charset="0"/>
                <a:ea typeface="Calibri" panose="020F0502020204030204" pitchFamily="34" charset="0"/>
                <a:cs typeface="Arial" panose="020B0604020202020204" pitchFamily="34" charset="0"/>
              </a:rPr>
              <a:t>:</a:t>
            </a:r>
            <a:endParaRPr lang="en-US" sz="2400" b="1" dirty="0">
              <a:solidFill>
                <a:srgbClr val="000000"/>
              </a:solidFill>
              <a:latin typeface="Arial" panose="020B0604020202020204" pitchFamily="34" charset="0"/>
              <a:cs typeface="Arial" panose="020B0604020202020204" pitchFamily="34" charset="0"/>
            </a:endParaRPr>
          </a:p>
        </p:txBody>
      </p:sp>
      <p:sp>
        <p:nvSpPr>
          <p:cNvPr id="62" name="Freeform 52">
            <a:extLst>
              <a:ext uri="{FF2B5EF4-FFF2-40B4-BE49-F238E27FC236}">
                <a16:creationId xmlns:a16="http://schemas.microsoft.com/office/drawing/2014/main" id="{CF28BEF1-2621-A919-369D-DAE959D6DA0C}"/>
              </a:ext>
            </a:extLst>
          </p:cNvPr>
          <p:cNvSpPr/>
          <p:nvPr/>
        </p:nvSpPr>
        <p:spPr>
          <a:xfrm>
            <a:off x="16519707" y="7785667"/>
            <a:ext cx="743407" cy="646144"/>
          </a:xfrm>
          <a:custGeom>
            <a:avLst/>
            <a:gdLst/>
            <a:ahLst/>
            <a:cxnLst/>
            <a:rect l="l" t="t" r="r" b="b"/>
            <a:pathLst>
              <a:path w="743407" h="646144">
                <a:moveTo>
                  <a:pt x="0" y="0"/>
                </a:moveTo>
                <a:lnTo>
                  <a:pt x="743407" y="0"/>
                </a:lnTo>
                <a:lnTo>
                  <a:pt x="743407" y="646144"/>
                </a:lnTo>
                <a:lnTo>
                  <a:pt x="0" y="64614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a:lnSpc>
                <a:spcPct val="300000"/>
              </a:lnSpc>
            </a:pPr>
            <a:endParaRPr lang="en-US"/>
          </a:p>
        </p:txBody>
      </p:sp>
      <p:sp>
        <p:nvSpPr>
          <p:cNvPr id="65" name="TextBox 64">
            <a:extLst>
              <a:ext uri="{FF2B5EF4-FFF2-40B4-BE49-F238E27FC236}">
                <a16:creationId xmlns:a16="http://schemas.microsoft.com/office/drawing/2014/main" id="{09A60ED6-05CC-21F5-10A6-C86DC1C6490A}"/>
              </a:ext>
            </a:extLst>
          </p:cNvPr>
          <p:cNvSpPr txBox="1"/>
          <p:nvPr/>
        </p:nvSpPr>
        <p:spPr>
          <a:xfrm>
            <a:off x="8698821" y="7303067"/>
            <a:ext cx="7305775" cy="1569660"/>
          </a:xfrm>
          <a:prstGeom prst="rect">
            <a:avLst/>
          </a:prstGeom>
          <a:noFill/>
        </p:spPr>
        <p:txBody>
          <a:bodyPr wrap="square">
            <a:spAutoFit/>
          </a:bodyPr>
          <a:lstStyle/>
          <a:p>
            <a:pPr algn="r"/>
            <a:r>
              <a:rPr lang="vi-VN" sz="2400" b="1" i="0" dirty="0">
                <a:effectLst/>
              </a:rPr>
              <a:t>Tính Năng Tương Tác Xã Hội:</a:t>
            </a:r>
            <a:endParaRPr lang="vi-VN" sz="2400" b="0" i="0" dirty="0">
              <a:effectLst/>
            </a:endParaRPr>
          </a:p>
          <a:p>
            <a:pPr algn="r"/>
            <a:r>
              <a:rPr lang="en-US" sz="2400" b="0" i="0" dirty="0">
                <a:effectLst/>
              </a:rPr>
              <a:t>T</a:t>
            </a:r>
            <a:r>
              <a:rPr lang="vi-VN" sz="2400" b="0" i="0" dirty="0">
                <a:effectLst/>
              </a:rPr>
              <a:t>riển khai, tính năng chia sẻ sản phẩm qua các mạng xã hội hoặc tích hợp ý kiến đánh giá từ người dùng có thể tăng cường tương tác xã hội.</a:t>
            </a:r>
          </a:p>
        </p:txBody>
      </p:sp>
    </p:spTree>
    <p:extLst>
      <p:ext uri="{BB962C8B-B14F-4D97-AF65-F5344CB8AC3E}">
        <p14:creationId xmlns:p14="http://schemas.microsoft.com/office/powerpoint/2010/main" val="3392778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lue Yellow Creative Memphis Online Webinar Video_2">
            <a:hlinkClick r:id="" action="ppaction://media"/>
            <a:extLst>
              <a:ext uri="{FF2B5EF4-FFF2-40B4-BE49-F238E27FC236}">
                <a16:creationId xmlns:a16="http://schemas.microsoft.com/office/drawing/2014/main" id="{1216BC2C-DEA0-47E8-7F99-791C937BBF2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8288000" cy="10287000"/>
          </a:xfrm>
          <a:prstGeom prst="rect">
            <a:avLst/>
          </a:prstGeom>
        </p:spPr>
      </p:pic>
    </p:spTree>
    <p:extLst>
      <p:ext uri="{BB962C8B-B14F-4D97-AF65-F5344CB8AC3E}">
        <p14:creationId xmlns:p14="http://schemas.microsoft.com/office/powerpoint/2010/main" val="180798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0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0107" y="-2653476"/>
            <a:ext cx="2795016" cy="4991100"/>
          </a:xfrm>
          <a:custGeom>
            <a:avLst/>
            <a:gdLst/>
            <a:ahLst/>
            <a:cxnLst/>
            <a:rect l="l" t="t" r="r" b="b"/>
            <a:pathLst>
              <a:path w="2795016" h="4991100">
                <a:moveTo>
                  <a:pt x="0" y="0"/>
                </a:moveTo>
                <a:lnTo>
                  <a:pt x="2795016" y="0"/>
                </a:lnTo>
                <a:lnTo>
                  <a:pt x="2795016" y="4991100"/>
                </a:lnTo>
                <a:lnTo>
                  <a:pt x="0" y="4991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a:off x="15553091" y="-2653476"/>
            <a:ext cx="2795016" cy="4991100"/>
          </a:xfrm>
          <a:custGeom>
            <a:avLst/>
            <a:gdLst/>
            <a:ahLst/>
            <a:cxnLst/>
            <a:rect l="l" t="t" r="r" b="b"/>
            <a:pathLst>
              <a:path w="2795016" h="4991100">
                <a:moveTo>
                  <a:pt x="2795016" y="0"/>
                </a:moveTo>
                <a:lnTo>
                  <a:pt x="0" y="0"/>
                </a:lnTo>
                <a:lnTo>
                  <a:pt x="0" y="4991100"/>
                </a:lnTo>
                <a:lnTo>
                  <a:pt x="2795016" y="4991100"/>
                </a:lnTo>
                <a:lnTo>
                  <a:pt x="279501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533400" y="2781300"/>
            <a:ext cx="7446259" cy="6495878"/>
            <a:chOff x="0" y="0"/>
            <a:chExt cx="812800" cy="698500"/>
          </a:xfrm>
        </p:grpSpPr>
        <p:sp>
          <p:nvSpPr>
            <p:cNvPr id="5" name="Freeform 5"/>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BC00"/>
            </a:solidFill>
            <a:ln w="266700" cap="sq">
              <a:solidFill>
                <a:srgbClr val="393939"/>
              </a:solidFill>
              <a:prstDash val="solid"/>
              <a:miter/>
            </a:ln>
          </p:spPr>
          <p:txBody>
            <a:bodyPr/>
            <a:lstStyle/>
            <a:p>
              <a:endParaRPr lang="en-US"/>
            </a:p>
          </p:txBody>
        </p:sp>
        <p:sp>
          <p:nvSpPr>
            <p:cNvPr id="6" name="TextBox 6"/>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113564" y="3225814"/>
            <a:ext cx="6341756" cy="5574704"/>
            <a:chOff x="0" y="0"/>
            <a:chExt cx="4282440" cy="3708400"/>
          </a:xfrm>
        </p:grpSpPr>
        <p:sp>
          <p:nvSpPr>
            <p:cNvPr id="8" name="Freeform 8"/>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4"/>
              <a:stretch>
                <a:fillRect t="-3396" r="-79073"/>
              </a:stretch>
            </a:blipFill>
          </p:spPr>
          <p:txBody>
            <a:bodyPr/>
            <a:lstStyle/>
            <a:p>
              <a:endParaRPr lang="en-US"/>
            </a:p>
          </p:txBody>
        </p:sp>
      </p:grpSp>
      <p:sp>
        <p:nvSpPr>
          <p:cNvPr id="9" name="TextBox 9"/>
          <p:cNvSpPr txBox="1"/>
          <p:nvPr/>
        </p:nvSpPr>
        <p:spPr>
          <a:xfrm>
            <a:off x="5168385" y="1009650"/>
            <a:ext cx="7951230" cy="666849"/>
          </a:xfrm>
          <a:prstGeom prst="rect">
            <a:avLst/>
          </a:prstGeom>
        </p:spPr>
        <p:txBody>
          <a:bodyPr lIns="0" tIns="0" rIns="0" bIns="0" rtlCol="0" anchor="t">
            <a:spAutoFit/>
          </a:bodyPr>
          <a:lstStyle/>
          <a:p>
            <a:pPr algn="ctr">
              <a:lnSpc>
                <a:spcPts val="5174"/>
              </a:lnSpc>
            </a:pPr>
            <a:r>
              <a:rPr lang="vi-VN" sz="6000" b="1" spc="-135" dirty="0">
                <a:solidFill>
                  <a:srgbClr val="000000"/>
                </a:solidFill>
                <a:latin typeface="Tahoma" panose="020B0604030504040204" pitchFamily="34" charset="0"/>
                <a:ea typeface="Tahoma" panose="020B0604030504040204" pitchFamily="34" charset="0"/>
                <a:cs typeface="Tahoma" panose="020B0604030504040204" pitchFamily="34" charset="0"/>
              </a:rPr>
              <a:t>Nội Dung Báo Cáo</a:t>
            </a:r>
            <a:endParaRPr lang="en-US" sz="6000" b="1" spc="-135"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sp>
        <p:nvSpPr>
          <p:cNvPr id="10" name="AutoShape 10"/>
          <p:cNvSpPr/>
          <p:nvPr/>
        </p:nvSpPr>
        <p:spPr>
          <a:xfrm>
            <a:off x="6787066" y="5813826"/>
            <a:ext cx="4095468" cy="104775"/>
          </a:xfrm>
          <a:prstGeom prst="line">
            <a:avLst/>
          </a:prstGeom>
          <a:ln w="104775" cap="flat">
            <a:solidFill>
              <a:srgbClr val="393939"/>
            </a:solidFill>
            <a:prstDash val="solid"/>
            <a:headEnd type="none" w="sm" len="sm"/>
            <a:tailEnd type="none" w="sm" len="sm"/>
          </a:ln>
        </p:spPr>
        <p:txBody>
          <a:bodyPr/>
          <a:lstStyle/>
          <a:p>
            <a:endParaRPr lang="en-US"/>
          </a:p>
        </p:txBody>
      </p:sp>
      <p:sp>
        <p:nvSpPr>
          <p:cNvPr id="11" name="Freeform 11"/>
          <p:cNvSpPr/>
          <p:nvPr/>
        </p:nvSpPr>
        <p:spPr>
          <a:xfrm>
            <a:off x="8418096" y="2934467"/>
            <a:ext cx="1330394" cy="1173254"/>
          </a:xfrm>
          <a:custGeom>
            <a:avLst/>
            <a:gdLst/>
            <a:ahLst/>
            <a:cxnLst/>
            <a:rect l="l" t="t" r="r" b="b"/>
            <a:pathLst>
              <a:path w="1397637" h="1214197">
                <a:moveTo>
                  <a:pt x="0" y="0"/>
                </a:moveTo>
                <a:lnTo>
                  <a:pt x="1397636" y="0"/>
                </a:lnTo>
                <a:lnTo>
                  <a:pt x="1397636" y="1214197"/>
                </a:lnTo>
                <a:lnTo>
                  <a:pt x="0" y="12141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Freeform 12"/>
          <p:cNvSpPr/>
          <p:nvPr/>
        </p:nvSpPr>
        <p:spPr>
          <a:xfrm>
            <a:off x="8418096" y="4632078"/>
            <a:ext cx="1330394" cy="1173254"/>
          </a:xfrm>
          <a:custGeom>
            <a:avLst/>
            <a:gdLst/>
            <a:ahLst/>
            <a:cxnLst/>
            <a:rect l="l" t="t" r="r" b="b"/>
            <a:pathLst>
              <a:path w="1397637" h="1214197">
                <a:moveTo>
                  <a:pt x="0" y="0"/>
                </a:moveTo>
                <a:lnTo>
                  <a:pt x="1397636" y="0"/>
                </a:lnTo>
                <a:lnTo>
                  <a:pt x="1397636" y="1214197"/>
                </a:lnTo>
                <a:lnTo>
                  <a:pt x="0" y="12141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Freeform 13"/>
          <p:cNvSpPr/>
          <p:nvPr/>
        </p:nvSpPr>
        <p:spPr>
          <a:xfrm>
            <a:off x="8418096" y="6330026"/>
            <a:ext cx="1330394" cy="1173254"/>
          </a:xfrm>
          <a:custGeom>
            <a:avLst/>
            <a:gdLst/>
            <a:ahLst/>
            <a:cxnLst/>
            <a:rect l="l" t="t" r="r" b="b"/>
            <a:pathLst>
              <a:path w="1397637" h="1214197">
                <a:moveTo>
                  <a:pt x="0" y="0"/>
                </a:moveTo>
                <a:lnTo>
                  <a:pt x="1397636" y="0"/>
                </a:lnTo>
                <a:lnTo>
                  <a:pt x="1397636" y="1214197"/>
                </a:lnTo>
                <a:lnTo>
                  <a:pt x="0" y="12141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Freeform 14"/>
          <p:cNvSpPr/>
          <p:nvPr/>
        </p:nvSpPr>
        <p:spPr>
          <a:xfrm>
            <a:off x="8418096" y="8027973"/>
            <a:ext cx="1330394" cy="1173254"/>
          </a:xfrm>
          <a:custGeom>
            <a:avLst/>
            <a:gdLst/>
            <a:ahLst/>
            <a:cxnLst/>
            <a:rect l="l" t="t" r="r" b="b"/>
            <a:pathLst>
              <a:path w="1397637" h="1214197">
                <a:moveTo>
                  <a:pt x="0" y="0"/>
                </a:moveTo>
                <a:lnTo>
                  <a:pt x="1397636" y="0"/>
                </a:lnTo>
                <a:lnTo>
                  <a:pt x="1397636" y="1214197"/>
                </a:lnTo>
                <a:lnTo>
                  <a:pt x="0" y="12141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5" name="Freeform 15"/>
          <p:cNvSpPr/>
          <p:nvPr/>
        </p:nvSpPr>
        <p:spPr>
          <a:xfrm>
            <a:off x="8517761" y="3015212"/>
            <a:ext cx="1140654" cy="1005925"/>
          </a:xfrm>
          <a:custGeom>
            <a:avLst/>
            <a:gdLst/>
            <a:ahLst/>
            <a:cxnLst/>
            <a:rect l="l" t="t" r="r" b="b"/>
            <a:pathLst>
              <a:path w="1198307" h="1041029">
                <a:moveTo>
                  <a:pt x="0" y="0"/>
                </a:moveTo>
                <a:lnTo>
                  <a:pt x="1198306" y="0"/>
                </a:lnTo>
                <a:lnTo>
                  <a:pt x="1198306" y="1041029"/>
                </a:lnTo>
                <a:lnTo>
                  <a:pt x="0" y="10410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6" name="Freeform 16"/>
          <p:cNvSpPr/>
          <p:nvPr/>
        </p:nvSpPr>
        <p:spPr>
          <a:xfrm>
            <a:off x="8517761" y="4712823"/>
            <a:ext cx="1140654" cy="1005925"/>
          </a:xfrm>
          <a:custGeom>
            <a:avLst/>
            <a:gdLst/>
            <a:ahLst/>
            <a:cxnLst/>
            <a:rect l="l" t="t" r="r" b="b"/>
            <a:pathLst>
              <a:path w="1198307" h="1041029">
                <a:moveTo>
                  <a:pt x="0" y="0"/>
                </a:moveTo>
                <a:lnTo>
                  <a:pt x="1198306" y="0"/>
                </a:lnTo>
                <a:lnTo>
                  <a:pt x="1198306" y="1041029"/>
                </a:lnTo>
                <a:lnTo>
                  <a:pt x="0" y="10410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7" name="Freeform 17"/>
          <p:cNvSpPr/>
          <p:nvPr/>
        </p:nvSpPr>
        <p:spPr>
          <a:xfrm>
            <a:off x="8517761" y="6410771"/>
            <a:ext cx="1140654" cy="1005925"/>
          </a:xfrm>
          <a:custGeom>
            <a:avLst/>
            <a:gdLst/>
            <a:ahLst/>
            <a:cxnLst/>
            <a:rect l="l" t="t" r="r" b="b"/>
            <a:pathLst>
              <a:path w="1198307" h="1041029">
                <a:moveTo>
                  <a:pt x="0" y="0"/>
                </a:moveTo>
                <a:lnTo>
                  <a:pt x="1198306" y="0"/>
                </a:lnTo>
                <a:lnTo>
                  <a:pt x="1198306" y="1041029"/>
                </a:lnTo>
                <a:lnTo>
                  <a:pt x="0" y="10410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8" name="Freeform 18"/>
          <p:cNvSpPr/>
          <p:nvPr/>
        </p:nvSpPr>
        <p:spPr>
          <a:xfrm>
            <a:off x="8517761" y="8108718"/>
            <a:ext cx="1140654" cy="1005925"/>
          </a:xfrm>
          <a:custGeom>
            <a:avLst/>
            <a:gdLst/>
            <a:ahLst/>
            <a:cxnLst/>
            <a:rect l="l" t="t" r="r" b="b"/>
            <a:pathLst>
              <a:path w="1198307" h="1041029">
                <a:moveTo>
                  <a:pt x="0" y="0"/>
                </a:moveTo>
                <a:lnTo>
                  <a:pt x="1198306" y="0"/>
                </a:lnTo>
                <a:lnTo>
                  <a:pt x="1198306" y="1041029"/>
                </a:lnTo>
                <a:lnTo>
                  <a:pt x="0" y="10410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9" name="Freeform 19"/>
          <p:cNvSpPr/>
          <p:nvPr/>
        </p:nvSpPr>
        <p:spPr>
          <a:xfrm>
            <a:off x="8667127" y="3136048"/>
            <a:ext cx="856292" cy="755513"/>
          </a:xfrm>
          <a:custGeom>
            <a:avLst/>
            <a:gdLst/>
            <a:ahLst/>
            <a:cxnLst/>
            <a:rect l="l" t="t" r="r" b="b"/>
            <a:pathLst>
              <a:path w="899572" h="781878">
                <a:moveTo>
                  <a:pt x="0" y="0"/>
                </a:moveTo>
                <a:lnTo>
                  <a:pt x="899572" y="0"/>
                </a:lnTo>
                <a:lnTo>
                  <a:pt x="899572" y="781878"/>
                </a:lnTo>
                <a:lnTo>
                  <a:pt x="0" y="78187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0" name="Freeform 20"/>
          <p:cNvSpPr/>
          <p:nvPr/>
        </p:nvSpPr>
        <p:spPr>
          <a:xfrm>
            <a:off x="8667127" y="4833659"/>
            <a:ext cx="856292" cy="755513"/>
          </a:xfrm>
          <a:custGeom>
            <a:avLst/>
            <a:gdLst/>
            <a:ahLst/>
            <a:cxnLst/>
            <a:rect l="l" t="t" r="r" b="b"/>
            <a:pathLst>
              <a:path w="899572" h="781878">
                <a:moveTo>
                  <a:pt x="0" y="0"/>
                </a:moveTo>
                <a:lnTo>
                  <a:pt x="899572" y="0"/>
                </a:lnTo>
                <a:lnTo>
                  <a:pt x="899572" y="781878"/>
                </a:lnTo>
                <a:lnTo>
                  <a:pt x="0" y="78187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1" name="Freeform 21"/>
          <p:cNvSpPr/>
          <p:nvPr/>
        </p:nvSpPr>
        <p:spPr>
          <a:xfrm>
            <a:off x="8667127" y="6531606"/>
            <a:ext cx="856292" cy="755513"/>
          </a:xfrm>
          <a:custGeom>
            <a:avLst/>
            <a:gdLst/>
            <a:ahLst/>
            <a:cxnLst/>
            <a:rect l="l" t="t" r="r" b="b"/>
            <a:pathLst>
              <a:path w="899572" h="781878">
                <a:moveTo>
                  <a:pt x="0" y="0"/>
                </a:moveTo>
                <a:lnTo>
                  <a:pt x="899572" y="0"/>
                </a:lnTo>
                <a:lnTo>
                  <a:pt x="899572" y="781878"/>
                </a:lnTo>
                <a:lnTo>
                  <a:pt x="0" y="78187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2" name="Freeform 22"/>
          <p:cNvSpPr/>
          <p:nvPr/>
        </p:nvSpPr>
        <p:spPr>
          <a:xfrm>
            <a:off x="8667127" y="8229554"/>
            <a:ext cx="856292" cy="755513"/>
          </a:xfrm>
          <a:custGeom>
            <a:avLst/>
            <a:gdLst/>
            <a:ahLst/>
            <a:cxnLst/>
            <a:rect l="l" t="t" r="r" b="b"/>
            <a:pathLst>
              <a:path w="899572" h="781878">
                <a:moveTo>
                  <a:pt x="0" y="0"/>
                </a:moveTo>
                <a:lnTo>
                  <a:pt x="899572" y="0"/>
                </a:lnTo>
                <a:lnTo>
                  <a:pt x="899572" y="781878"/>
                </a:lnTo>
                <a:lnTo>
                  <a:pt x="0" y="78187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3" name="TextBox 23"/>
          <p:cNvSpPr txBox="1"/>
          <p:nvPr/>
        </p:nvSpPr>
        <p:spPr>
          <a:xfrm>
            <a:off x="10095291" y="3295216"/>
            <a:ext cx="2547350" cy="436017"/>
          </a:xfrm>
          <a:prstGeom prst="rect">
            <a:avLst/>
          </a:prstGeom>
        </p:spPr>
        <p:txBody>
          <a:bodyPr wrap="square" lIns="0" tIns="0" rIns="0" bIns="0" rtlCol="0" anchor="t">
            <a:spAutoFit/>
          </a:bodyPr>
          <a:lstStyle/>
          <a:p>
            <a:pPr>
              <a:lnSpc>
                <a:spcPts val="3449"/>
              </a:lnSpc>
            </a:pPr>
            <a:r>
              <a:rPr lang="vi-VN" sz="2999" b="1" dirty="0">
                <a:solidFill>
                  <a:srgbClr val="393939"/>
                </a:solidFill>
                <a:latin typeface="Tahoma" panose="020B0604030504040204" pitchFamily="34" charset="0"/>
                <a:ea typeface="Tahoma" panose="020B0604030504040204" pitchFamily="34" charset="0"/>
                <a:cs typeface="Tahoma" panose="020B0604030504040204" pitchFamily="34" charset="0"/>
              </a:rPr>
              <a:t>1. Giới Thiệu</a:t>
            </a:r>
            <a:endParaRPr lang="en-US" sz="2999" b="1" dirty="0">
              <a:solidFill>
                <a:srgbClr val="393939"/>
              </a:solidFill>
              <a:latin typeface="Tahoma" panose="020B0604030504040204" pitchFamily="34" charset="0"/>
              <a:ea typeface="Tahoma" panose="020B0604030504040204" pitchFamily="34" charset="0"/>
              <a:cs typeface="Tahoma" panose="020B0604030504040204" pitchFamily="34" charset="0"/>
            </a:endParaRPr>
          </a:p>
        </p:txBody>
      </p:sp>
      <p:sp>
        <p:nvSpPr>
          <p:cNvPr id="24" name="TextBox 24"/>
          <p:cNvSpPr txBox="1"/>
          <p:nvPr/>
        </p:nvSpPr>
        <p:spPr>
          <a:xfrm>
            <a:off x="10095291" y="4999013"/>
            <a:ext cx="8191426" cy="436017"/>
          </a:xfrm>
          <a:prstGeom prst="rect">
            <a:avLst/>
          </a:prstGeom>
        </p:spPr>
        <p:txBody>
          <a:bodyPr wrap="square" lIns="0" tIns="0" rIns="0" bIns="0" rtlCol="0" anchor="t">
            <a:spAutoFit/>
          </a:bodyPr>
          <a:lstStyle/>
          <a:p>
            <a:pPr>
              <a:lnSpc>
                <a:spcPts val="3449"/>
              </a:lnSpc>
            </a:pPr>
            <a:r>
              <a:rPr lang="vi-VN" sz="2999" b="1" dirty="0">
                <a:solidFill>
                  <a:srgbClr val="393939"/>
                </a:solidFill>
                <a:latin typeface="Tahoma" panose="020B0604030504040204" pitchFamily="34" charset="0"/>
                <a:ea typeface="Tahoma" panose="020B0604030504040204" pitchFamily="34" charset="0"/>
                <a:cs typeface="Tahoma" panose="020B0604030504040204" pitchFamily="34" charset="0"/>
              </a:rPr>
              <a:t>2. Mô Tả Chức Năng và Cấu Trúc Hệ Thống</a:t>
            </a:r>
            <a:endParaRPr lang="en-US" sz="2999" b="1" dirty="0">
              <a:solidFill>
                <a:srgbClr val="393939"/>
              </a:solidFill>
              <a:latin typeface="Tahoma" panose="020B0604030504040204" pitchFamily="34" charset="0"/>
              <a:ea typeface="Tahoma" panose="020B0604030504040204" pitchFamily="34" charset="0"/>
              <a:cs typeface="Tahoma" panose="020B0604030504040204" pitchFamily="34" charset="0"/>
            </a:endParaRPr>
          </a:p>
        </p:txBody>
      </p:sp>
      <p:sp>
        <p:nvSpPr>
          <p:cNvPr id="25" name="TextBox 25"/>
          <p:cNvSpPr txBox="1"/>
          <p:nvPr/>
        </p:nvSpPr>
        <p:spPr>
          <a:xfrm>
            <a:off x="10095290" y="6691353"/>
            <a:ext cx="6821109" cy="436017"/>
          </a:xfrm>
          <a:prstGeom prst="rect">
            <a:avLst/>
          </a:prstGeom>
        </p:spPr>
        <p:txBody>
          <a:bodyPr wrap="square" lIns="0" tIns="0" rIns="0" bIns="0" rtlCol="0" anchor="t">
            <a:spAutoFit/>
          </a:bodyPr>
          <a:lstStyle/>
          <a:p>
            <a:pPr>
              <a:lnSpc>
                <a:spcPts val="3449"/>
              </a:lnSpc>
            </a:pPr>
            <a:r>
              <a:rPr lang="vi-VN" sz="2999" b="1" dirty="0">
                <a:solidFill>
                  <a:srgbClr val="393939"/>
                </a:solidFill>
                <a:latin typeface="Tahoma" panose="020B0604030504040204" pitchFamily="34" charset="0"/>
                <a:ea typeface="Tahoma" panose="020B0604030504040204" pitchFamily="34" charset="0"/>
                <a:cs typeface="Tahoma" panose="020B0604030504040204" pitchFamily="34" charset="0"/>
              </a:rPr>
              <a:t>3. Giới Thiệu Framework Django</a:t>
            </a:r>
            <a:endParaRPr lang="en-US" sz="2999" b="1" dirty="0">
              <a:solidFill>
                <a:srgbClr val="393939"/>
              </a:solidFill>
              <a:latin typeface="Tahoma" panose="020B0604030504040204" pitchFamily="34" charset="0"/>
              <a:ea typeface="Tahoma" panose="020B0604030504040204" pitchFamily="34" charset="0"/>
              <a:cs typeface="Tahoma" panose="020B0604030504040204" pitchFamily="34" charset="0"/>
            </a:endParaRPr>
          </a:p>
        </p:txBody>
      </p:sp>
      <p:sp>
        <p:nvSpPr>
          <p:cNvPr id="26" name="TextBox 26"/>
          <p:cNvSpPr txBox="1"/>
          <p:nvPr/>
        </p:nvSpPr>
        <p:spPr>
          <a:xfrm>
            <a:off x="10095291" y="8383693"/>
            <a:ext cx="2547350" cy="436017"/>
          </a:xfrm>
          <a:prstGeom prst="rect">
            <a:avLst/>
          </a:prstGeom>
        </p:spPr>
        <p:txBody>
          <a:bodyPr wrap="square" lIns="0" tIns="0" rIns="0" bIns="0" rtlCol="0" anchor="t">
            <a:spAutoFit/>
          </a:bodyPr>
          <a:lstStyle/>
          <a:p>
            <a:pPr>
              <a:lnSpc>
                <a:spcPts val="3449"/>
              </a:lnSpc>
            </a:pPr>
            <a:r>
              <a:rPr lang="vi-VN" sz="2999" b="1" dirty="0">
                <a:solidFill>
                  <a:srgbClr val="393939"/>
                </a:solidFill>
                <a:latin typeface="Tahoma" panose="020B0604030504040204" pitchFamily="34" charset="0"/>
                <a:ea typeface="Tahoma" panose="020B0604030504040204" pitchFamily="34" charset="0"/>
                <a:cs typeface="Tahoma" panose="020B0604030504040204" pitchFamily="34" charset="0"/>
              </a:rPr>
              <a:t>4. Kết Luận</a:t>
            </a:r>
            <a:endParaRPr lang="en-US" sz="2999" b="1" dirty="0">
              <a:solidFill>
                <a:srgbClr val="393939"/>
              </a:solidFill>
              <a:latin typeface="Tahoma" panose="020B0604030504040204" pitchFamily="34" charset="0"/>
              <a:ea typeface="Tahoma" panose="020B0604030504040204" pitchFamily="34" charset="0"/>
              <a:cs typeface="Tahoma" panose="020B0604030504040204" pitchFamily="34" charset="0"/>
            </a:endParaRPr>
          </a:p>
        </p:txBody>
      </p:sp>
      <p:grpSp>
        <p:nvGrpSpPr>
          <p:cNvPr id="31" name="Group 31"/>
          <p:cNvGrpSpPr/>
          <p:nvPr/>
        </p:nvGrpSpPr>
        <p:grpSpPr>
          <a:xfrm>
            <a:off x="-1522364" y="9979204"/>
            <a:ext cx="21354623" cy="2652117"/>
            <a:chOff x="0" y="0"/>
            <a:chExt cx="5624263" cy="698500"/>
          </a:xfrm>
        </p:grpSpPr>
        <p:sp>
          <p:nvSpPr>
            <p:cNvPr id="32" name="Freeform 32"/>
            <p:cNvSpPr/>
            <p:nvPr/>
          </p:nvSpPr>
          <p:spPr>
            <a:xfrm>
              <a:off x="0" y="0"/>
              <a:ext cx="5624263" cy="698500"/>
            </a:xfrm>
            <a:custGeom>
              <a:avLst/>
              <a:gdLst/>
              <a:ahLst/>
              <a:cxnLst/>
              <a:rect l="l" t="t" r="r" b="b"/>
              <a:pathLst>
                <a:path w="5624263" h="698500">
                  <a:moveTo>
                    <a:pt x="5624263" y="349250"/>
                  </a:moveTo>
                  <a:lnTo>
                    <a:pt x="5421063" y="698500"/>
                  </a:lnTo>
                  <a:lnTo>
                    <a:pt x="203200" y="698500"/>
                  </a:lnTo>
                  <a:lnTo>
                    <a:pt x="0" y="349250"/>
                  </a:lnTo>
                  <a:lnTo>
                    <a:pt x="203200" y="0"/>
                  </a:lnTo>
                  <a:lnTo>
                    <a:pt x="5421063" y="0"/>
                  </a:lnTo>
                  <a:lnTo>
                    <a:pt x="5624263" y="349250"/>
                  </a:lnTo>
                  <a:close/>
                </a:path>
              </a:pathLst>
            </a:custGeom>
            <a:solidFill>
              <a:srgbClr val="393939"/>
            </a:solidFill>
          </p:spPr>
          <p:txBody>
            <a:bodyPr/>
            <a:lstStyle/>
            <a:p>
              <a:endParaRPr lang="en-US"/>
            </a:p>
          </p:txBody>
        </p:sp>
        <p:sp>
          <p:nvSpPr>
            <p:cNvPr id="33" name="TextBox 33"/>
            <p:cNvSpPr txBox="1"/>
            <p:nvPr/>
          </p:nvSpPr>
          <p:spPr>
            <a:xfrm>
              <a:off x="114300" y="-57150"/>
              <a:ext cx="5395663" cy="755650"/>
            </a:xfrm>
            <a:prstGeom prst="rect">
              <a:avLst/>
            </a:prstGeom>
          </p:spPr>
          <p:txBody>
            <a:bodyPr lIns="50800" tIns="50800" rIns="50800" bIns="50800" rtlCol="0" anchor="ctr"/>
            <a:lstStyle/>
            <a:p>
              <a:pPr algn="ctr">
                <a:lnSpc>
                  <a:spcPts val="2659"/>
                </a:lnSpc>
              </a:pPr>
              <a:endParaRPr/>
            </a:p>
          </p:txBody>
        </p:sp>
      </p:grpSp>
      <p:grpSp>
        <p:nvGrpSpPr>
          <p:cNvPr id="34" name="Group 34"/>
          <p:cNvGrpSpPr/>
          <p:nvPr/>
        </p:nvGrpSpPr>
        <p:grpSpPr>
          <a:xfrm>
            <a:off x="1681160" y="9979204"/>
            <a:ext cx="11022791" cy="2652117"/>
            <a:chOff x="0" y="0"/>
            <a:chExt cx="2903122" cy="698500"/>
          </a:xfrm>
        </p:grpSpPr>
        <p:sp>
          <p:nvSpPr>
            <p:cNvPr id="35" name="Freeform 35"/>
            <p:cNvSpPr/>
            <p:nvPr/>
          </p:nvSpPr>
          <p:spPr>
            <a:xfrm>
              <a:off x="0" y="0"/>
              <a:ext cx="2903122" cy="698500"/>
            </a:xfrm>
            <a:custGeom>
              <a:avLst/>
              <a:gdLst/>
              <a:ahLst/>
              <a:cxnLst/>
              <a:rect l="l" t="t" r="r" b="b"/>
              <a:pathLst>
                <a:path w="2903122" h="698500">
                  <a:moveTo>
                    <a:pt x="2903122" y="349250"/>
                  </a:moveTo>
                  <a:lnTo>
                    <a:pt x="2699922" y="698500"/>
                  </a:lnTo>
                  <a:lnTo>
                    <a:pt x="203200" y="698500"/>
                  </a:lnTo>
                  <a:lnTo>
                    <a:pt x="0" y="349250"/>
                  </a:lnTo>
                  <a:lnTo>
                    <a:pt x="203200" y="0"/>
                  </a:lnTo>
                  <a:lnTo>
                    <a:pt x="2699922" y="0"/>
                  </a:lnTo>
                  <a:lnTo>
                    <a:pt x="2903122" y="349250"/>
                  </a:lnTo>
                  <a:close/>
                </a:path>
              </a:pathLst>
            </a:custGeom>
            <a:solidFill>
              <a:srgbClr val="ED9B0F"/>
            </a:solidFill>
          </p:spPr>
          <p:txBody>
            <a:bodyPr/>
            <a:lstStyle/>
            <a:p>
              <a:endParaRPr lang="en-US"/>
            </a:p>
          </p:txBody>
        </p:sp>
        <p:sp>
          <p:nvSpPr>
            <p:cNvPr id="36" name="TextBox 36"/>
            <p:cNvSpPr txBox="1"/>
            <p:nvPr/>
          </p:nvSpPr>
          <p:spPr>
            <a:xfrm>
              <a:off x="114300" y="-57150"/>
              <a:ext cx="2674522" cy="755650"/>
            </a:xfrm>
            <a:prstGeom prst="rect">
              <a:avLst/>
            </a:prstGeom>
          </p:spPr>
          <p:txBody>
            <a:bodyPr lIns="50800" tIns="50800" rIns="50800" bIns="50800" rtlCol="0" anchor="ctr"/>
            <a:lstStyle/>
            <a:p>
              <a:pPr algn="ctr">
                <a:lnSpc>
                  <a:spcPts val="2659"/>
                </a:lnSpc>
              </a:pPr>
              <a:endParaRPr/>
            </a:p>
          </p:txBody>
        </p:sp>
      </p:grpSp>
      <p:grpSp>
        <p:nvGrpSpPr>
          <p:cNvPr id="37" name="Group 37"/>
          <p:cNvGrpSpPr/>
          <p:nvPr/>
        </p:nvGrpSpPr>
        <p:grpSpPr>
          <a:xfrm>
            <a:off x="-2363919" y="9979204"/>
            <a:ext cx="8400463" cy="2652117"/>
            <a:chOff x="0" y="0"/>
            <a:chExt cx="2212468" cy="698500"/>
          </a:xfrm>
        </p:grpSpPr>
        <p:sp>
          <p:nvSpPr>
            <p:cNvPr id="38" name="Freeform 38"/>
            <p:cNvSpPr/>
            <p:nvPr/>
          </p:nvSpPr>
          <p:spPr>
            <a:xfrm>
              <a:off x="0" y="0"/>
              <a:ext cx="2212468" cy="698500"/>
            </a:xfrm>
            <a:custGeom>
              <a:avLst/>
              <a:gdLst/>
              <a:ahLst/>
              <a:cxnLst/>
              <a:rect l="l" t="t" r="r" b="b"/>
              <a:pathLst>
                <a:path w="2212468" h="698500">
                  <a:moveTo>
                    <a:pt x="2212468" y="349250"/>
                  </a:moveTo>
                  <a:lnTo>
                    <a:pt x="2009268" y="698500"/>
                  </a:lnTo>
                  <a:lnTo>
                    <a:pt x="203200" y="698500"/>
                  </a:lnTo>
                  <a:lnTo>
                    <a:pt x="0" y="349250"/>
                  </a:lnTo>
                  <a:lnTo>
                    <a:pt x="203200" y="0"/>
                  </a:lnTo>
                  <a:lnTo>
                    <a:pt x="2009268" y="0"/>
                  </a:lnTo>
                  <a:lnTo>
                    <a:pt x="2212468" y="349250"/>
                  </a:lnTo>
                  <a:close/>
                </a:path>
              </a:pathLst>
            </a:custGeom>
            <a:solidFill>
              <a:srgbClr val="FFBC00"/>
            </a:solidFill>
          </p:spPr>
          <p:txBody>
            <a:bodyPr/>
            <a:lstStyle/>
            <a:p>
              <a:endParaRPr lang="en-US"/>
            </a:p>
          </p:txBody>
        </p:sp>
        <p:sp>
          <p:nvSpPr>
            <p:cNvPr id="39" name="TextBox 39"/>
            <p:cNvSpPr txBox="1"/>
            <p:nvPr/>
          </p:nvSpPr>
          <p:spPr>
            <a:xfrm>
              <a:off x="114300" y="-57150"/>
              <a:ext cx="1983868" cy="75565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
            <a:extLst>
              <a:ext uri="{FF2B5EF4-FFF2-40B4-BE49-F238E27FC236}">
                <a16:creationId xmlns:a16="http://schemas.microsoft.com/office/drawing/2014/main" id="{DE6C5769-11BC-7811-F263-02E9071A81AF}"/>
              </a:ext>
            </a:extLst>
          </p:cNvPr>
          <p:cNvGrpSpPr/>
          <p:nvPr/>
        </p:nvGrpSpPr>
        <p:grpSpPr>
          <a:xfrm>
            <a:off x="13411200" y="7217909"/>
            <a:ext cx="14325600" cy="3131820"/>
            <a:chOff x="0" y="0"/>
            <a:chExt cx="2755194" cy="698500"/>
          </a:xfrm>
        </p:grpSpPr>
        <p:sp>
          <p:nvSpPr>
            <p:cNvPr id="60" name="Freeform 6">
              <a:extLst>
                <a:ext uri="{FF2B5EF4-FFF2-40B4-BE49-F238E27FC236}">
                  <a16:creationId xmlns:a16="http://schemas.microsoft.com/office/drawing/2014/main" id="{53E2D404-8DB9-E902-B8E6-1C4312A42B63}"/>
                </a:ext>
              </a:extLst>
            </p:cNvPr>
            <p:cNvSpPr/>
            <p:nvPr/>
          </p:nvSpPr>
          <p:spPr>
            <a:xfrm>
              <a:off x="0" y="0"/>
              <a:ext cx="2755194" cy="698500"/>
            </a:xfrm>
            <a:custGeom>
              <a:avLst/>
              <a:gdLst/>
              <a:ahLst/>
              <a:cxnLst/>
              <a:rect l="l" t="t" r="r" b="b"/>
              <a:pathLst>
                <a:path w="2755194" h="698500">
                  <a:moveTo>
                    <a:pt x="2755194" y="349250"/>
                  </a:moveTo>
                  <a:lnTo>
                    <a:pt x="2551994" y="698500"/>
                  </a:lnTo>
                  <a:lnTo>
                    <a:pt x="203200" y="698500"/>
                  </a:lnTo>
                  <a:lnTo>
                    <a:pt x="0" y="349250"/>
                  </a:lnTo>
                  <a:lnTo>
                    <a:pt x="203200" y="0"/>
                  </a:lnTo>
                  <a:lnTo>
                    <a:pt x="2551994" y="0"/>
                  </a:lnTo>
                  <a:lnTo>
                    <a:pt x="2755194" y="349250"/>
                  </a:lnTo>
                  <a:close/>
                </a:path>
              </a:pathLst>
            </a:custGeom>
            <a:solidFill>
              <a:srgbClr val="393939"/>
            </a:solidFill>
          </p:spPr>
          <p:txBody>
            <a:bodyPr/>
            <a:lstStyle/>
            <a:p>
              <a:endParaRPr lang="en-US"/>
            </a:p>
          </p:txBody>
        </p:sp>
        <p:sp>
          <p:nvSpPr>
            <p:cNvPr id="61" name="TextBox 7">
              <a:extLst>
                <a:ext uri="{FF2B5EF4-FFF2-40B4-BE49-F238E27FC236}">
                  <a16:creationId xmlns:a16="http://schemas.microsoft.com/office/drawing/2014/main" id="{46A5132C-E58A-6BCB-8567-C153362011A5}"/>
                </a:ext>
              </a:extLst>
            </p:cNvPr>
            <p:cNvSpPr txBox="1"/>
            <p:nvPr/>
          </p:nvSpPr>
          <p:spPr>
            <a:xfrm>
              <a:off x="114300" y="-57150"/>
              <a:ext cx="2526594" cy="755650"/>
            </a:xfrm>
            <a:prstGeom prst="rect">
              <a:avLst/>
            </a:prstGeom>
          </p:spPr>
          <p:txBody>
            <a:bodyPr lIns="50800" tIns="50800" rIns="50800" bIns="50800" rtlCol="0" anchor="ctr"/>
            <a:lstStyle/>
            <a:p>
              <a:pPr algn="ctr">
                <a:lnSpc>
                  <a:spcPts val="2659"/>
                </a:lnSpc>
              </a:pPr>
              <a:endParaRPr/>
            </a:p>
          </p:txBody>
        </p:sp>
      </p:grpSp>
      <p:pic>
        <p:nvPicPr>
          <p:cNvPr id="52" name="Picture 51" descr="A high rise building with trees and grass&#10;&#10;Description automatically generated">
            <a:extLst>
              <a:ext uri="{FF2B5EF4-FFF2-40B4-BE49-F238E27FC236}">
                <a16:creationId xmlns:a16="http://schemas.microsoft.com/office/drawing/2014/main" id="{04A45DFA-35F7-4EB9-1BEE-6C274BE28DDA}"/>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r="10387"/>
          <a:stretch/>
        </p:blipFill>
        <p:spPr>
          <a:xfrm>
            <a:off x="-144635" y="19992"/>
            <a:ext cx="7231235" cy="10463997"/>
          </a:xfrm>
          <a:prstGeom prst="rect">
            <a:avLst/>
          </a:prstGeom>
        </p:spPr>
      </p:pic>
      <p:grpSp>
        <p:nvGrpSpPr>
          <p:cNvPr id="4" name="Group 4"/>
          <p:cNvGrpSpPr/>
          <p:nvPr/>
        </p:nvGrpSpPr>
        <p:grpSpPr>
          <a:xfrm rot="-10800000">
            <a:off x="3998292" y="-1062930"/>
            <a:ext cx="5028189" cy="3225690"/>
            <a:chOff x="0" y="0"/>
            <a:chExt cx="1108615" cy="711200"/>
          </a:xfrm>
        </p:grpSpPr>
        <p:sp>
          <p:nvSpPr>
            <p:cNvPr id="5" name="Freeform 5"/>
            <p:cNvSpPr/>
            <p:nvPr/>
          </p:nvSpPr>
          <p:spPr>
            <a:xfrm>
              <a:off x="0" y="0"/>
              <a:ext cx="1108615" cy="711200"/>
            </a:xfrm>
            <a:custGeom>
              <a:avLst/>
              <a:gdLst/>
              <a:ahLst/>
              <a:cxnLst/>
              <a:rect l="l" t="t" r="r" b="b"/>
              <a:pathLst>
                <a:path w="1108615" h="711200">
                  <a:moveTo>
                    <a:pt x="554307" y="0"/>
                  </a:moveTo>
                  <a:lnTo>
                    <a:pt x="1108615" y="711200"/>
                  </a:lnTo>
                  <a:lnTo>
                    <a:pt x="0" y="711200"/>
                  </a:lnTo>
                  <a:lnTo>
                    <a:pt x="554307" y="0"/>
                  </a:lnTo>
                  <a:close/>
                </a:path>
              </a:pathLst>
            </a:custGeom>
            <a:solidFill>
              <a:srgbClr val="393939"/>
            </a:solidFill>
          </p:spPr>
          <p:txBody>
            <a:bodyPr/>
            <a:lstStyle/>
            <a:p>
              <a:endParaRPr lang="en-US"/>
            </a:p>
          </p:txBody>
        </p:sp>
        <p:sp>
          <p:nvSpPr>
            <p:cNvPr id="6" name="TextBox 6"/>
            <p:cNvSpPr txBox="1"/>
            <p:nvPr/>
          </p:nvSpPr>
          <p:spPr>
            <a:xfrm>
              <a:off x="173221" y="273050"/>
              <a:ext cx="762173" cy="387350"/>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7651951">
            <a:off x="4910572" y="791397"/>
            <a:ext cx="3847506" cy="182757"/>
          </a:xfrm>
          <a:custGeom>
            <a:avLst/>
            <a:gdLst/>
            <a:ahLst/>
            <a:cxnLst/>
            <a:rect l="l" t="t" r="r" b="b"/>
            <a:pathLst>
              <a:path w="3847506" h="182757">
                <a:moveTo>
                  <a:pt x="0" y="0"/>
                </a:moveTo>
                <a:lnTo>
                  <a:pt x="3847506" y="0"/>
                </a:lnTo>
                <a:lnTo>
                  <a:pt x="3847506" y="182757"/>
                </a:lnTo>
                <a:lnTo>
                  <a:pt x="0" y="182757"/>
                </a:lnTo>
                <a:lnTo>
                  <a:pt x="0" y="0"/>
                </a:lnTo>
                <a:close/>
              </a:path>
            </a:pathLst>
          </a:custGeom>
          <a:blipFill>
            <a:blip r:embed="rId4">
              <a:alphaModFix amt="70000"/>
            </a:blip>
            <a:stretch>
              <a:fillRect/>
            </a:stretch>
          </a:blipFill>
        </p:spPr>
        <p:txBody>
          <a:bodyPr/>
          <a:lstStyle/>
          <a:p>
            <a:endParaRPr lang="en-US"/>
          </a:p>
        </p:txBody>
      </p:sp>
      <p:grpSp>
        <p:nvGrpSpPr>
          <p:cNvPr id="8" name="Group 8"/>
          <p:cNvGrpSpPr/>
          <p:nvPr/>
        </p:nvGrpSpPr>
        <p:grpSpPr>
          <a:xfrm>
            <a:off x="3758209" y="7630435"/>
            <a:ext cx="4684928" cy="3005481"/>
            <a:chOff x="0" y="0"/>
            <a:chExt cx="1108615" cy="711200"/>
          </a:xfrm>
        </p:grpSpPr>
        <p:sp>
          <p:nvSpPr>
            <p:cNvPr id="9" name="Freeform 9"/>
            <p:cNvSpPr/>
            <p:nvPr/>
          </p:nvSpPr>
          <p:spPr>
            <a:xfrm>
              <a:off x="0" y="0"/>
              <a:ext cx="1108615" cy="711200"/>
            </a:xfrm>
            <a:custGeom>
              <a:avLst/>
              <a:gdLst/>
              <a:ahLst/>
              <a:cxnLst/>
              <a:rect l="l" t="t" r="r" b="b"/>
              <a:pathLst>
                <a:path w="1108615" h="711200">
                  <a:moveTo>
                    <a:pt x="554307" y="0"/>
                  </a:moveTo>
                  <a:lnTo>
                    <a:pt x="1108615" y="711200"/>
                  </a:lnTo>
                  <a:lnTo>
                    <a:pt x="0" y="711200"/>
                  </a:lnTo>
                  <a:lnTo>
                    <a:pt x="554307" y="0"/>
                  </a:lnTo>
                  <a:close/>
                </a:path>
              </a:pathLst>
            </a:custGeom>
            <a:solidFill>
              <a:srgbClr val="393939"/>
            </a:solidFill>
          </p:spPr>
          <p:txBody>
            <a:bodyPr/>
            <a:lstStyle/>
            <a:p>
              <a:endParaRPr lang="en-US"/>
            </a:p>
          </p:txBody>
        </p:sp>
        <p:sp>
          <p:nvSpPr>
            <p:cNvPr id="10" name="TextBox 10"/>
            <p:cNvSpPr txBox="1"/>
            <p:nvPr/>
          </p:nvSpPr>
          <p:spPr>
            <a:xfrm>
              <a:off x="173221" y="273050"/>
              <a:ext cx="762173" cy="38735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rot="3233654">
            <a:off x="4659336" y="9258362"/>
            <a:ext cx="3847506" cy="182757"/>
          </a:xfrm>
          <a:custGeom>
            <a:avLst/>
            <a:gdLst/>
            <a:ahLst/>
            <a:cxnLst/>
            <a:rect l="l" t="t" r="r" b="b"/>
            <a:pathLst>
              <a:path w="3847506" h="182757">
                <a:moveTo>
                  <a:pt x="0" y="0"/>
                </a:moveTo>
                <a:lnTo>
                  <a:pt x="3847506" y="0"/>
                </a:lnTo>
                <a:lnTo>
                  <a:pt x="3847506" y="182756"/>
                </a:lnTo>
                <a:lnTo>
                  <a:pt x="0" y="182756"/>
                </a:lnTo>
                <a:lnTo>
                  <a:pt x="0" y="0"/>
                </a:lnTo>
                <a:close/>
              </a:path>
            </a:pathLst>
          </a:custGeom>
          <a:blipFill>
            <a:blip r:embed="rId4">
              <a:alphaModFix amt="70000"/>
            </a:blip>
            <a:stretch>
              <a:fillRect/>
            </a:stretch>
          </a:blipFill>
        </p:spPr>
        <p:txBody>
          <a:bodyPr/>
          <a:lstStyle/>
          <a:p>
            <a:endParaRPr lang="en-US"/>
          </a:p>
        </p:txBody>
      </p:sp>
      <p:grpSp>
        <p:nvGrpSpPr>
          <p:cNvPr id="12" name="Group 12"/>
          <p:cNvGrpSpPr/>
          <p:nvPr/>
        </p:nvGrpSpPr>
        <p:grpSpPr>
          <a:xfrm rot="-3140910">
            <a:off x="5222816" y="612348"/>
            <a:ext cx="4068424" cy="693222"/>
            <a:chOff x="0" y="0"/>
            <a:chExt cx="1533144" cy="261234"/>
          </a:xfrm>
        </p:grpSpPr>
        <p:sp>
          <p:nvSpPr>
            <p:cNvPr id="13" name="Freeform 13"/>
            <p:cNvSpPr/>
            <p:nvPr/>
          </p:nvSpPr>
          <p:spPr>
            <a:xfrm>
              <a:off x="0" y="0"/>
              <a:ext cx="1533144" cy="261234"/>
            </a:xfrm>
            <a:custGeom>
              <a:avLst/>
              <a:gdLst/>
              <a:ahLst/>
              <a:cxnLst/>
              <a:rect l="l" t="t" r="r" b="b"/>
              <a:pathLst>
                <a:path w="1533144" h="261234">
                  <a:moveTo>
                    <a:pt x="1329944" y="0"/>
                  </a:moveTo>
                  <a:lnTo>
                    <a:pt x="0" y="0"/>
                  </a:lnTo>
                  <a:lnTo>
                    <a:pt x="203200" y="261234"/>
                  </a:lnTo>
                  <a:lnTo>
                    <a:pt x="1533144" y="261234"/>
                  </a:lnTo>
                  <a:lnTo>
                    <a:pt x="1329944" y="0"/>
                  </a:lnTo>
                  <a:close/>
                </a:path>
              </a:pathLst>
            </a:custGeom>
            <a:solidFill>
              <a:srgbClr val="FFBC00"/>
            </a:solidFill>
          </p:spPr>
          <p:txBody>
            <a:bodyPr/>
            <a:lstStyle/>
            <a:p>
              <a:endParaRPr lang="en-US"/>
            </a:p>
          </p:txBody>
        </p:sp>
        <p:sp>
          <p:nvSpPr>
            <p:cNvPr id="14" name="TextBox 14"/>
            <p:cNvSpPr txBox="1"/>
            <p:nvPr/>
          </p:nvSpPr>
          <p:spPr>
            <a:xfrm>
              <a:off x="101600" y="-57150"/>
              <a:ext cx="1329944" cy="318384"/>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rot="7646715">
            <a:off x="4882352" y="1013509"/>
            <a:ext cx="4841514" cy="229972"/>
          </a:xfrm>
          <a:custGeom>
            <a:avLst/>
            <a:gdLst/>
            <a:ahLst/>
            <a:cxnLst/>
            <a:rect l="l" t="t" r="r" b="b"/>
            <a:pathLst>
              <a:path w="4841514" h="229972">
                <a:moveTo>
                  <a:pt x="0" y="0"/>
                </a:moveTo>
                <a:lnTo>
                  <a:pt x="4841514" y="0"/>
                </a:lnTo>
                <a:lnTo>
                  <a:pt x="4841514" y="229972"/>
                </a:lnTo>
                <a:lnTo>
                  <a:pt x="0" y="229972"/>
                </a:lnTo>
                <a:lnTo>
                  <a:pt x="0" y="0"/>
                </a:lnTo>
                <a:close/>
              </a:path>
            </a:pathLst>
          </a:custGeom>
          <a:blipFill>
            <a:blip r:embed="rId4">
              <a:alphaModFix amt="70000"/>
            </a:blip>
            <a:stretch>
              <a:fillRect/>
            </a:stretch>
          </a:blipFill>
        </p:spPr>
        <p:txBody>
          <a:bodyPr/>
          <a:lstStyle/>
          <a:p>
            <a:endParaRPr lang="en-US"/>
          </a:p>
        </p:txBody>
      </p:sp>
      <p:grpSp>
        <p:nvGrpSpPr>
          <p:cNvPr id="16" name="Group 16"/>
          <p:cNvGrpSpPr/>
          <p:nvPr/>
        </p:nvGrpSpPr>
        <p:grpSpPr>
          <a:xfrm rot="-3140910">
            <a:off x="5581482" y="734175"/>
            <a:ext cx="4525889" cy="693222"/>
            <a:chOff x="0" y="0"/>
            <a:chExt cx="1705535" cy="261234"/>
          </a:xfrm>
        </p:grpSpPr>
        <p:sp>
          <p:nvSpPr>
            <p:cNvPr id="17" name="Freeform 17"/>
            <p:cNvSpPr/>
            <p:nvPr/>
          </p:nvSpPr>
          <p:spPr>
            <a:xfrm>
              <a:off x="0" y="0"/>
              <a:ext cx="1705535" cy="261234"/>
            </a:xfrm>
            <a:custGeom>
              <a:avLst/>
              <a:gdLst/>
              <a:ahLst/>
              <a:cxnLst/>
              <a:rect l="l" t="t" r="r" b="b"/>
              <a:pathLst>
                <a:path w="1705535" h="261234">
                  <a:moveTo>
                    <a:pt x="1502335" y="0"/>
                  </a:moveTo>
                  <a:lnTo>
                    <a:pt x="0" y="0"/>
                  </a:lnTo>
                  <a:lnTo>
                    <a:pt x="203200" y="261234"/>
                  </a:lnTo>
                  <a:lnTo>
                    <a:pt x="1705535" y="261234"/>
                  </a:lnTo>
                  <a:lnTo>
                    <a:pt x="1502335" y="0"/>
                  </a:lnTo>
                  <a:close/>
                </a:path>
              </a:pathLst>
            </a:custGeom>
            <a:solidFill>
              <a:srgbClr val="ED9B0F"/>
            </a:solidFill>
          </p:spPr>
          <p:txBody>
            <a:bodyPr/>
            <a:lstStyle/>
            <a:p>
              <a:endParaRPr lang="en-US"/>
            </a:p>
          </p:txBody>
        </p:sp>
        <p:sp>
          <p:nvSpPr>
            <p:cNvPr id="18" name="TextBox 18"/>
            <p:cNvSpPr txBox="1"/>
            <p:nvPr/>
          </p:nvSpPr>
          <p:spPr>
            <a:xfrm>
              <a:off x="101600" y="-57150"/>
              <a:ext cx="1502335" cy="318384"/>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rot="3220314">
            <a:off x="728059" y="1952455"/>
            <a:ext cx="9148440" cy="999835"/>
            <a:chOff x="0" y="0"/>
            <a:chExt cx="2554105" cy="279139"/>
          </a:xfrm>
        </p:grpSpPr>
        <p:sp>
          <p:nvSpPr>
            <p:cNvPr id="20" name="Freeform 20"/>
            <p:cNvSpPr/>
            <p:nvPr/>
          </p:nvSpPr>
          <p:spPr>
            <a:xfrm>
              <a:off x="0" y="0"/>
              <a:ext cx="2554105" cy="279139"/>
            </a:xfrm>
            <a:custGeom>
              <a:avLst/>
              <a:gdLst/>
              <a:ahLst/>
              <a:cxnLst/>
              <a:rect l="l" t="t" r="r" b="b"/>
              <a:pathLst>
                <a:path w="2554105" h="279139">
                  <a:moveTo>
                    <a:pt x="203200" y="0"/>
                  </a:moveTo>
                  <a:lnTo>
                    <a:pt x="2554105" y="0"/>
                  </a:lnTo>
                  <a:lnTo>
                    <a:pt x="2350905" y="279139"/>
                  </a:lnTo>
                  <a:lnTo>
                    <a:pt x="0" y="279139"/>
                  </a:lnTo>
                  <a:lnTo>
                    <a:pt x="203200" y="0"/>
                  </a:lnTo>
                  <a:close/>
                </a:path>
              </a:pathLst>
            </a:custGeom>
            <a:solidFill>
              <a:srgbClr val="ED9B0F"/>
            </a:solidFill>
          </p:spPr>
          <p:txBody>
            <a:bodyPr/>
            <a:lstStyle/>
            <a:p>
              <a:endParaRPr lang="en-US"/>
            </a:p>
          </p:txBody>
        </p:sp>
        <p:sp>
          <p:nvSpPr>
            <p:cNvPr id="21" name="TextBox 21"/>
            <p:cNvSpPr txBox="1"/>
            <p:nvPr/>
          </p:nvSpPr>
          <p:spPr>
            <a:xfrm>
              <a:off x="101600" y="-57150"/>
              <a:ext cx="2350905" cy="336289"/>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rot="3220314">
            <a:off x="4431127" y="8639462"/>
            <a:ext cx="4915281" cy="769791"/>
            <a:chOff x="0" y="0"/>
            <a:chExt cx="1782359" cy="279139"/>
          </a:xfrm>
        </p:grpSpPr>
        <p:sp>
          <p:nvSpPr>
            <p:cNvPr id="23" name="Freeform 23"/>
            <p:cNvSpPr/>
            <p:nvPr/>
          </p:nvSpPr>
          <p:spPr>
            <a:xfrm>
              <a:off x="0" y="0"/>
              <a:ext cx="1782359" cy="279139"/>
            </a:xfrm>
            <a:custGeom>
              <a:avLst/>
              <a:gdLst/>
              <a:ahLst/>
              <a:cxnLst/>
              <a:rect l="l" t="t" r="r" b="b"/>
              <a:pathLst>
                <a:path w="1782359" h="279139">
                  <a:moveTo>
                    <a:pt x="203200" y="0"/>
                  </a:moveTo>
                  <a:lnTo>
                    <a:pt x="1782359" y="0"/>
                  </a:lnTo>
                  <a:lnTo>
                    <a:pt x="1579159" y="279139"/>
                  </a:lnTo>
                  <a:lnTo>
                    <a:pt x="0" y="279139"/>
                  </a:lnTo>
                  <a:lnTo>
                    <a:pt x="203200" y="0"/>
                  </a:lnTo>
                  <a:close/>
                </a:path>
              </a:pathLst>
            </a:custGeom>
            <a:solidFill>
              <a:srgbClr val="ED9B0F"/>
            </a:solidFill>
          </p:spPr>
          <p:txBody>
            <a:bodyPr/>
            <a:lstStyle/>
            <a:p>
              <a:endParaRPr lang="en-US"/>
            </a:p>
          </p:txBody>
        </p:sp>
        <p:sp>
          <p:nvSpPr>
            <p:cNvPr id="24" name="TextBox 24"/>
            <p:cNvSpPr txBox="1"/>
            <p:nvPr/>
          </p:nvSpPr>
          <p:spPr>
            <a:xfrm>
              <a:off x="101600" y="-57150"/>
              <a:ext cx="1579159" cy="336289"/>
            </a:xfrm>
            <a:prstGeom prst="rect">
              <a:avLst/>
            </a:prstGeom>
          </p:spPr>
          <p:txBody>
            <a:bodyPr lIns="50800" tIns="50800" rIns="50800" bIns="50800" rtlCol="0" anchor="ctr"/>
            <a:lstStyle/>
            <a:p>
              <a:pPr algn="ctr">
                <a:lnSpc>
                  <a:spcPts val="2659"/>
                </a:lnSpc>
              </a:pPr>
              <a:endParaRPr/>
            </a:p>
          </p:txBody>
        </p:sp>
      </p:grpSp>
      <p:sp>
        <p:nvSpPr>
          <p:cNvPr id="25" name="Freeform 25"/>
          <p:cNvSpPr/>
          <p:nvPr/>
        </p:nvSpPr>
        <p:spPr>
          <a:xfrm rot="3218702">
            <a:off x="4604946" y="8961707"/>
            <a:ext cx="4841514" cy="229972"/>
          </a:xfrm>
          <a:custGeom>
            <a:avLst/>
            <a:gdLst/>
            <a:ahLst/>
            <a:cxnLst/>
            <a:rect l="l" t="t" r="r" b="b"/>
            <a:pathLst>
              <a:path w="4841514" h="229972">
                <a:moveTo>
                  <a:pt x="0" y="0"/>
                </a:moveTo>
                <a:lnTo>
                  <a:pt x="4841515" y="0"/>
                </a:lnTo>
                <a:lnTo>
                  <a:pt x="4841515" y="229972"/>
                </a:lnTo>
                <a:lnTo>
                  <a:pt x="0" y="229972"/>
                </a:lnTo>
                <a:lnTo>
                  <a:pt x="0" y="0"/>
                </a:lnTo>
                <a:close/>
              </a:path>
            </a:pathLst>
          </a:custGeom>
          <a:blipFill>
            <a:blip r:embed="rId4">
              <a:alphaModFix amt="70000"/>
            </a:blip>
            <a:stretch>
              <a:fillRect/>
            </a:stretch>
          </a:blipFill>
        </p:spPr>
        <p:txBody>
          <a:bodyPr/>
          <a:lstStyle/>
          <a:p>
            <a:endParaRPr lang="en-US"/>
          </a:p>
        </p:txBody>
      </p:sp>
      <p:grpSp>
        <p:nvGrpSpPr>
          <p:cNvPr id="26" name="Group 26"/>
          <p:cNvGrpSpPr/>
          <p:nvPr/>
        </p:nvGrpSpPr>
        <p:grpSpPr>
          <a:xfrm rot="3220314">
            <a:off x="4752752" y="8373962"/>
            <a:ext cx="5493791" cy="929094"/>
            <a:chOff x="0" y="0"/>
            <a:chExt cx="1650564" cy="279139"/>
          </a:xfrm>
        </p:grpSpPr>
        <p:sp>
          <p:nvSpPr>
            <p:cNvPr id="27" name="Freeform 27"/>
            <p:cNvSpPr/>
            <p:nvPr/>
          </p:nvSpPr>
          <p:spPr>
            <a:xfrm>
              <a:off x="0" y="0"/>
              <a:ext cx="1650564" cy="279139"/>
            </a:xfrm>
            <a:custGeom>
              <a:avLst/>
              <a:gdLst/>
              <a:ahLst/>
              <a:cxnLst/>
              <a:rect l="l" t="t" r="r" b="b"/>
              <a:pathLst>
                <a:path w="1650564" h="279139">
                  <a:moveTo>
                    <a:pt x="203200" y="0"/>
                  </a:moveTo>
                  <a:lnTo>
                    <a:pt x="1650564" y="0"/>
                  </a:lnTo>
                  <a:lnTo>
                    <a:pt x="1447364" y="279139"/>
                  </a:lnTo>
                  <a:lnTo>
                    <a:pt x="0" y="279139"/>
                  </a:lnTo>
                  <a:lnTo>
                    <a:pt x="203200" y="0"/>
                  </a:lnTo>
                  <a:close/>
                </a:path>
              </a:pathLst>
            </a:custGeom>
            <a:solidFill>
              <a:srgbClr val="FFBC00"/>
            </a:solidFill>
          </p:spPr>
          <p:txBody>
            <a:bodyPr/>
            <a:lstStyle/>
            <a:p>
              <a:endParaRPr lang="en-US"/>
            </a:p>
          </p:txBody>
        </p:sp>
        <p:sp>
          <p:nvSpPr>
            <p:cNvPr id="28" name="TextBox 28"/>
            <p:cNvSpPr txBox="1"/>
            <p:nvPr/>
          </p:nvSpPr>
          <p:spPr>
            <a:xfrm>
              <a:off x="101600" y="-57150"/>
              <a:ext cx="1447364" cy="336289"/>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rot="-3140910">
            <a:off x="404529" y="8766415"/>
            <a:ext cx="9453283" cy="1008385"/>
            <a:chOff x="0" y="0"/>
            <a:chExt cx="2448979" cy="261234"/>
          </a:xfrm>
        </p:grpSpPr>
        <p:sp>
          <p:nvSpPr>
            <p:cNvPr id="30" name="Freeform 30"/>
            <p:cNvSpPr/>
            <p:nvPr/>
          </p:nvSpPr>
          <p:spPr>
            <a:xfrm>
              <a:off x="0" y="0"/>
              <a:ext cx="2448979" cy="261234"/>
            </a:xfrm>
            <a:custGeom>
              <a:avLst/>
              <a:gdLst/>
              <a:ahLst/>
              <a:cxnLst/>
              <a:rect l="l" t="t" r="r" b="b"/>
              <a:pathLst>
                <a:path w="2448979" h="261234">
                  <a:moveTo>
                    <a:pt x="2245779" y="0"/>
                  </a:moveTo>
                  <a:lnTo>
                    <a:pt x="0" y="0"/>
                  </a:lnTo>
                  <a:lnTo>
                    <a:pt x="203200" y="261234"/>
                  </a:lnTo>
                  <a:lnTo>
                    <a:pt x="2448979" y="261234"/>
                  </a:lnTo>
                  <a:lnTo>
                    <a:pt x="2245779" y="0"/>
                  </a:lnTo>
                  <a:close/>
                </a:path>
              </a:pathLst>
            </a:custGeom>
            <a:solidFill>
              <a:srgbClr val="ED9B0F"/>
            </a:solidFill>
          </p:spPr>
          <p:txBody>
            <a:bodyPr/>
            <a:lstStyle/>
            <a:p>
              <a:endParaRPr lang="en-US"/>
            </a:p>
          </p:txBody>
        </p:sp>
        <p:sp>
          <p:nvSpPr>
            <p:cNvPr id="31" name="TextBox 31"/>
            <p:cNvSpPr txBox="1"/>
            <p:nvPr/>
          </p:nvSpPr>
          <p:spPr>
            <a:xfrm>
              <a:off x="101600" y="-57150"/>
              <a:ext cx="2245779" cy="318384"/>
            </a:xfrm>
            <a:prstGeom prst="rect">
              <a:avLst/>
            </a:prstGeom>
          </p:spPr>
          <p:txBody>
            <a:bodyPr lIns="50800" tIns="50800" rIns="50800" bIns="50800" rtlCol="0" anchor="ctr"/>
            <a:lstStyle/>
            <a:p>
              <a:pPr algn="ctr">
                <a:lnSpc>
                  <a:spcPts val="2659"/>
                </a:lnSpc>
              </a:pPr>
              <a:endParaRPr/>
            </a:p>
          </p:txBody>
        </p:sp>
      </p:grpSp>
      <p:sp>
        <p:nvSpPr>
          <p:cNvPr id="32" name="Freeform 32"/>
          <p:cNvSpPr/>
          <p:nvPr/>
        </p:nvSpPr>
        <p:spPr>
          <a:xfrm rot="3227801">
            <a:off x="1629251" y="1694836"/>
            <a:ext cx="7276226" cy="345621"/>
          </a:xfrm>
          <a:custGeom>
            <a:avLst/>
            <a:gdLst/>
            <a:ahLst/>
            <a:cxnLst/>
            <a:rect l="l" t="t" r="r" b="b"/>
            <a:pathLst>
              <a:path w="7276226" h="345621">
                <a:moveTo>
                  <a:pt x="0" y="0"/>
                </a:moveTo>
                <a:lnTo>
                  <a:pt x="7276225" y="0"/>
                </a:lnTo>
                <a:lnTo>
                  <a:pt x="7276225" y="345621"/>
                </a:lnTo>
                <a:lnTo>
                  <a:pt x="0" y="345621"/>
                </a:lnTo>
                <a:lnTo>
                  <a:pt x="0" y="0"/>
                </a:lnTo>
                <a:close/>
              </a:path>
            </a:pathLst>
          </a:custGeom>
          <a:blipFill>
            <a:blip r:embed="rId4">
              <a:alphaModFix amt="70000"/>
            </a:blip>
            <a:stretch>
              <a:fillRect/>
            </a:stretch>
          </a:blipFill>
        </p:spPr>
        <p:txBody>
          <a:bodyPr/>
          <a:lstStyle/>
          <a:p>
            <a:endParaRPr lang="en-US"/>
          </a:p>
        </p:txBody>
      </p:sp>
      <p:sp>
        <p:nvSpPr>
          <p:cNvPr id="33" name="Freeform 33"/>
          <p:cNvSpPr/>
          <p:nvPr/>
        </p:nvSpPr>
        <p:spPr>
          <a:xfrm rot="-3220336">
            <a:off x="654582" y="7879261"/>
            <a:ext cx="9848529" cy="467805"/>
          </a:xfrm>
          <a:custGeom>
            <a:avLst/>
            <a:gdLst/>
            <a:ahLst/>
            <a:cxnLst/>
            <a:rect l="l" t="t" r="r" b="b"/>
            <a:pathLst>
              <a:path w="9848529" h="467805">
                <a:moveTo>
                  <a:pt x="0" y="0"/>
                </a:moveTo>
                <a:lnTo>
                  <a:pt x="9848529" y="0"/>
                </a:lnTo>
                <a:lnTo>
                  <a:pt x="9848529" y="467806"/>
                </a:lnTo>
                <a:lnTo>
                  <a:pt x="0" y="467806"/>
                </a:lnTo>
                <a:lnTo>
                  <a:pt x="0" y="0"/>
                </a:lnTo>
                <a:close/>
              </a:path>
            </a:pathLst>
          </a:custGeom>
          <a:blipFill>
            <a:blip r:embed="rId4">
              <a:alphaModFix amt="70000"/>
            </a:blip>
            <a:stretch>
              <a:fillRect/>
            </a:stretch>
          </a:blipFill>
        </p:spPr>
        <p:txBody>
          <a:bodyPr/>
          <a:lstStyle/>
          <a:p>
            <a:endParaRPr lang="en-US"/>
          </a:p>
        </p:txBody>
      </p:sp>
      <p:grpSp>
        <p:nvGrpSpPr>
          <p:cNvPr id="34" name="Group 34"/>
          <p:cNvGrpSpPr/>
          <p:nvPr/>
        </p:nvGrpSpPr>
        <p:grpSpPr>
          <a:xfrm rot="3220314">
            <a:off x="1494287" y="744389"/>
            <a:ext cx="8169120" cy="1020910"/>
            <a:chOff x="0" y="0"/>
            <a:chExt cx="2233613" cy="279139"/>
          </a:xfrm>
        </p:grpSpPr>
        <p:sp>
          <p:nvSpPr>
            <p:cNvPr id="35" name="Freeform 35"/>
            <p:cNvSpPr/>
            <p:nvPr/>
          </p:nvSpPr>
          <p:spPr>
            <a:xfrm>
              <a:off x="0" y="0"/>
              <a:ext cx="2233613" cy="279139"/>
            </a:xfrm>
            <a:custGeom>
              <a:avLst/>
              <a:gdLst/>
              <a:ahLst/>
              <a:cxnLst/>
              <a:rect l="l" t="t" r="r" b="b"/>
              <a:pathLst>
                <a:path w="2233613" h="279139">
                  <a:moveTo>
                    <a:pt x="203200" y="0"/>
                  </a:moveTo>
                  <a:lnTo>
                    <a:pt x="2233613" y="0"/>
                  </a:lnTo>
                  <a:lnTo>
                    <a:pt x="2030413" y="279139"/>
                  </a:lnTo>
                  <a:lnTo>
                    <a:pt x="0" y="279139"/>
                  </a:lnTo>
                  <a:lnTo>
                    <a:pt x="203200" y="0"/>
                  </a:lnTo>
                  <a:close/>
                </a:path>
              </a:pathLst>
            </a:custGeom>
            <a:solidFill>
              <a:srgbClr val="FFBC00"/>
            </a:solidFill>
          </p:spPr>
          <p:txBody>
            <a:bodyPr/>
            <a:lstStyle/>
            <a:p>
              <a:endParaRPr lang="en-US"/>
            </a:p>
          </p:txBody>
        </p:sp>
        <p:sp>
          <p:nvSpPr>
            <p:cNvPr id="36" name="TextBox 36"/>
            <p:cNvSpPr txBox="1"/>
            <p:nvPr/>
          </p:nvSpPr>
          <p:spPr>
            <a:xfrm>
              <a:off x="101600" y="-57150"/>
              <a:ext cx="2030413" cy="336289"/>
            </a:xfrm>
            <a:prstGeom prst="rect">
              <a:avLst/>
            </a:prstGeom>
          </p:spPr>
          <p:txBody>
            <a:bodyPr lIns="50800" tIns="50800" rIns="50800" bIns="50800" rtlCol="0" anchor="ctr"/>
            <a:lstStyle/>
            <a:p>
              <a:pPr algn="ctr">
                <a:lnSpc>
                  <a:spcPts val="2659"/>
                </a:lnSpc>
              </a:pPr>
              <a:endParaRPr/>
            </a:p>
          </p:txBody>
        </p:sp>
      </p:grpSp>
      <p:grpSp>
        <p:nvGrpSpPr>
          <p:cNvPr id="37" name="Group 37"/>
          <p:cNvGrpSpPr/>
          <p:nvPr/>
        </p:nvGrpSpPr>
        <p:grpSpPr>
          <a:xfrm rot="-3140910">
            <a:off x="415814" y="7163378"/>
            <a:ext cx="9430714" cy="1005978"/>
            <a:chOff x="0" y="0"/>
            <a:chExt cx="2448979" cy="261234"/>
          </a:xfrm>
        </p:grpSpPr>
        <p:sp>
          <p:nvSpPr>
            <p:cNvPr id="38" name="Freeform 38"/>
            <p:cNvSpPr/>
            <p:nvPr/>
          </p:nvSpPr>
          <p:spPr>
            <a:xfrm>
              <a:off x="0" y="0"/>
              <a:ext cx="2448979" cy="261234"/>
            </a:xfrm>
            <a:custGeom>
              <a:avLst/>
              <a:gdLst/>
              <a:ahLst/>
              <a:cxnLst/>
              <a:rect l="l" t="t" r="r" b="b"/>
              <a:pathLst>
                <a:path w="2448979" h="261234">
                  <a:moveTo>
                    <a:pt x="2245779" y="0"/>
                  </a:moveTo>
                  <a:lnTo>
                    <a:pt x="0" y="0"/>
                  </a:lnTo>
                  <a:lnTo>
                    <a:pt x="203200" y="261234"/>
                  </a:lnTo>
                  <a:lnTo>
                    <a:pt x="2448979" y="261234"/>
                  </a:lnTo>
                  <a:lnTo>
                    <a:pt x="2245779" y="0"/>
                  </a:lnTo>
                  <a:close/>
                </a:path>
              </a:pathLst>
            </a:custGeom>
            <a:solidFill>
              <a:srgbClr val="FFBC00"/>
            </a:solidFill>
          </p:spPr>
          <p:txBody>
            <a:bodyPr/>
            <a:lstStyle/>
            <a:p>
              <a:endParaRPr lang="en-US"/>
            </a:p>
          </p:txBody>
        </p:sp>
        <p:sp>
          <p:nvSpPr>
            <p:cNvPr id="39" name="TextBox 39"/>
            <p:cNvSpPr txBox="1"/>
            <p:nvPr/>
          </p:nvSpPr>
          <p:spPr>
            <a:xfrm>
              <a:off x="101600" y="-57150"/>
              <a:ext cx="2245779" cy="318384"/>
            </a:xfrm>
            <a:prstGeom prst="rect">
              <a:avLst/>
            </a:prstGeom>
          </p:spPr>
          <p:txBody>
            <a:bodyPr lIns="50800" tIns="50800" rIns="50800" bIns="50800" rtlCol="0" anchor="ctr"/>
            <a:lstStyle/>
            <a:p>
              <a:pPr algn="ctr">
                <a:lnSpc>
                  <a:spcPts val="2659"/>
                </a:lnSpc>
              </a:pPr>
              <a:endParaRPr/>
            </a:p>
          </p:txBody>
        </p:sp>
      </p:grpSp>
      <p:sp>
        <p:nvSpPr>
          <p:cNvPr id="45" name="TextBox 45"/>
          <p:cNvSpPr txBox="1"/>
          <p:nvPr/>
        </p:nvSpPr>
        <p:spPr>
          <a:xfrm>
            <a:off x="8830242" y="1890703"/>
            <a:ext cx="8410696" cy="4389120"/>
          </a:xfrm>
          <a:prstGeom prst="rect">
            <a:avLst/>
          </a:prstGeom>
        </p:spPr>
        <p:txBody>
          <a:bodyPr lIns="0" tIns="0" rIns="0" bIns="0" rtlCol="0" anchor="t">
            <a:spAutoFit/>
          </a:bodyPr>
          <a:lstStyle/>
          <a:p>
            <a:pPr marL="491490" marR="0" indent="0" algn="just">
              <a:lnSpc>
                <a:spcPct val="150000"/>
              </a:lnSpc>
              <a:spcBef>
                <a:spcPts val="0"/>
              </a:spcBef>
              <a:tabLst>
                <a:tab pos="5760720" algn="r"/>
              </a:tabLst>
            </a:pPr>
            <a:r>
              <a:rPr lang="en-US" sz="2400" dirty="0" err="1">
                <a:effectLst/>
                <a:latin typeface="Arial" panose="020B0604020202020204" pitchFamily="34" charset="0"/>
                <a:ea typeface="Calibri" panose="020F0502020204030204" pitchFamily="34" charset="0"/>
                <a:cs typeface="Arial" panose="020B0604020202020204" pitchFamily="34" charset="0"/>
              </a:rPr>
              <a:t>Đề</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tài</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này</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tập</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trung</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vào</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việc</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phân</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tích</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và</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mô</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tả</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chức</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năng</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của</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trang</a:t>
            </a:r>
            <a:r>
              <a:rPr lang="en-US" sz="2400" dirty="0">
                <a:effectLst/>
                <a:latin typeface="Arial" panose="020B0604020202020204" pitchFamily="34" charset="0"/>
                <a:ea typeface="Calibri" panose="020F0502020204030204" pitchFamily="34" charset="0"/>
                <a:cs typeface="Arial" panose="020B0604020202020204" pitchFamily="34" charset="0"/>
              </a:rPr>
              <a:t> web The Coffee House. Trang web </a:t>
            </a:r>
            <a:r>
              <a:rPr lang="en-US" sz="2400" dirty="0" err="1">
                <a:effectLst/>
                <a:latin typeface="Arial" panose="020B0604020202020204" pitchFamily="34" charset="0"/>
                <a:ea typeface="Calibri" panose="020F0502020204030204" pitchFamily="34" charset="0"/>
                <a:cs typeface="Arial" panose="020B0604020202020204" pitchFamily="34" charset="0"/>
              </a:rPr>
              <a:t>này</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chủ</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yếu</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thể</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hiện</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các</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sản</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phẩm</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trên</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trang</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chủ</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cho</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phép</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người</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dùng</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xem</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thông</a:t>
            </a:r>
            <a:r>
              <a:rPr lang="en-US" sz="2400" dirty="0">
                <a:effectLst/>
                <a:latin typeface="Arial" panose="020B0604020202020204" pitchFamily="34" charset="0"/>
                <a:ea typeface="Calibri" panose="020F0502020204030204" pitchFamily="34" charset="0"/>
                <a:cs typeface="Arial" panose="020B0604020202020204" pitchFamily="34" charset="0"/>
              </a:rPr>
              <a:t> tin chi </a:t>
            </a:r>
            <a:r>
              <a:rPr lang="en-US" sz="2400" dirty="0" err="1">
                <a:effectLst/>
                <a:latin typeface="Arial" panose="020B0604020202020204" pitchFamily="34" charset="0"/>
                <a:ea typeface="Calibri" panose="020F0502020204030204" pitchFamily="34" charset="0"/>
                <a:cs typeface="Arial" panose="020B0604020202020204" pitchFamily="34" charset="0"/>
              </a:rPr>
              <a:t>tiết</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về</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sản</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phẩm</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và</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thực</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hiện</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quá</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trình</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mua</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hàng</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thông</a:t>
            </a:r>
            <a:r>
              <a:rPr lang="en-US" sz="2400" dirty="0">
                <a:effectLst/>
                <a:latin typeface="Arial" panose="020B0604020202020204" pitchFamily="34" charset="0"/>
                <a:ea typeface="Calibri" panose="020F0502020204030204" pitchFamily="34" charset="0"/>
                <a:cs typeface="Arial" panose="020B0604020202020204" pitchFamily="34" charset="0"/>
              </a:rPr>
              <a:t> qua </a:t>
            </a:r>
            <a:r>
              <a:rPr lang="en-US" sz="2400" dirty="0" err="1">
                <a:effectLst/>
                <a:latin typeface="Arial" panose="020B0604020202020204" pitchFamily="34" charset="0"/>
                <a:ea typeface="Calibri" panose="020F0502020204030204" pitchFamily="34" charset="0"/>
                <a:cs typeface="Arial" panose="020B0604020202020204" pitchFamily="34" charset="0"/>
              </a:rPr>
              <a:t>trang</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thanh</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toán</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Ngoài</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ra</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trang</a:t>
            </a:r>
            <a:r>
              <a:rPr lang="en-US" sz="2400" dirty="0">
                <a:effectLst/>
                <a:latin typeface="Arial" panose="020B0604020202020204" pitchFamily="34" charset="0"/>
                <a:ea typeface="Calibri" panose="020F0502020204030204" pitchFamily="34" charset="0"/>
                <a:cs typeface="Arial" panose="020B0604020202020204" pitchFamily="34" charset="0"/>
              </a:rPr>
              <a:t> web </a:t>
            </a:r>
            <a:r>
              <a:rPr lang="en-US" sz="2400" dirty="0" err="1">
                <a:effectLst/>
                <a:latin typeface="Arial" panose="020B0604020202020204" pitchFamily="34" charset="0"/>
                <a:ea typeface="Calibri" panose="020F0502020204030204" pitchFamily="34" charset="0"/>
                <a:cs typeface="Arial" panose="020B0604020202020204" pitchFamily="34" charset="0"/>
              </a:rPr>
              <a:t>còn</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cung</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cấp</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khả</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năng</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xem</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tất</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cả</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các</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sản</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phẩm</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thuộc</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từng</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danh</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mục</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khác</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nhau</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và</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hỗ</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trợ</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hai</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phương</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thức</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thanh</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toán</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là</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tiền</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mặt</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và</a:t>
            </a:r>
            <a:r>
              <a:rPr lang="en-US" sz="2400" dirty="0">
                <a:effectLst/>
                <a:latin typeface="Arial" panose="020B0604020202020204" pitchFamily="34" charset="0"/>
                <a:ea typeface="Calibri" panose="020F0502020204030204" pitchFamily="34" charset="0"/>
                <a:cs typeface="Arial" panose="020B0604020202020204" pitchFamily="34" charset="0"/>
              </a:rPr>
              <a:t> Momo.</a:t>
            </a:r>
          </a:p>
        </p:txBody>
      </p:sp>
      <p:sp>
        <p:nvSpPr>
          <p:cNvPr id="46" name="TextBox 46"/>
          <p:cNvSpPr txBox="1"/>
          <p:nvPr/>
        </p:nvSpPr>
        <p:spPr>
          <a:xfrm>
            <a:off x="12025760" y="1085774"/>
            <a:ext cx="5210418" cy="654025"/>
          </a:xfrm>
          <a:prstGeom prst="rect">
            <a:avLst/>
          </a:prstGeom>
        </p:spPr>
        <p:txBody>
          <a:bodyPr lIns="0" tIns="0" rIns="0" bIns="0" rtlCol="0" anchor="t">
            <a:spAutoFit/>
          </a:bodyPr>
          <a:lstStyle/>
          <a:p>
            <a:pPr marL="914400" indent="-914400" algn="r">
              <a:lnSpc>
                <a:spcPts val="5084"/>
              </a:lnSpc>
              <a:buFont typeface="+mj-lt"/>
              <a:buAutoNum type="arabicPeriod"/>
            </a:pPr>
            <a:r>
              <a:rPr lang="vi-VN" sz="4499" b="1" spc="-134" dirty="0">
                <a:solidFill>
                  <a:srgbClr val="FF0000"/>
                </a:solidFill>
                <a:latin typeface="Tahoma" panose="020B0604030504040204" pitchFamily="34" charset="0"/>
                <a:ea typeface="Tahoma" panose="020B0604030504040204" pitchFamily="34" charset="0"/>
                <a:cs typeface="Tahoma" panose="020B0604030504040204" pitchFamily="34" charset="0"/>
              </a:rPr>
              <a:t>Giới Thiệu</a:t>
            </a:r>
            <a:endParaRPr lang="en-US" sz="4499" b="1" spc="-134"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grpSp>
        <p:nvGrpSpPr>
          <p:cNvPr id="55" name="Group 8">
            <a:extLst>
              <a:ext uri="{FF2B5EF4-FFF2-40B4-BE49-F238E27FC236}">
                <a16:creationId xmlns:a16="http://schemas.microsoft.com/office/drawing/2014/main" id="{51D17F31-7AF6-3497-04BF-29A4AC68036B}"/>
              </a:ext>
            </a:extLst>
          </p:cNvPr>
          <p:cNvGrpSpPr/>
          <p:nvPr/>
        </p:nvGrpSpPr>
        <p:grpSpPr>
          <a:xfrm>
            <a:off x="13639800" y="7421511"/>
            <a:ext cx="3704234" cy="2721308"/>
            <a:chOff x="0" y="0"/>
            <a:chExt cx="812800" cy="698500"/>
          </a:xfrm>
        </p:grpSpPr>
        <p:sp>
          <p:nvSpPr>
            <p:cNvPr id="56" name="Freeform 9">
              <a:extLst>
                <a:ext uri="{FF2B5EF4-FFF2-40B4-BE49-F238E27FC236}">
                  <a16:creationId xmlns:a16="http://schemas.microsoft.com/office/drawing/2014/main" id="{B4D2BE3D-D6CF-D80C-513D-BB2389B1BB72}"/>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BC00"/>
            </a:solidFill>
            <a:ln w="104775" cap="sq">
              <a:solidFill>
                <a:srgbClr val="ED9B0F"/>
              </a:solidFill>
              <a:prstDash val="solid"/>
              <a:miter/>
            </a:ln>
          </p:spPr>
          <p:txBody>
            <a:bodyPr/>
            <a:lstStyle/>
            <a:p>
              <a:endParaRPr lang="en-US"/>
            </a:p>
          </p:txBody>
        </p:sp>
        <p:sp>
          <p:nvSpPr>
            <p:cNvPr id="57" name="TextBox 10">
              <a:extLst>
                <a:ext uri="{FF2B5EF4-FFF2-40B4-BE49-F238E27FC236}">
                  <a16:creationId xmlns:a16="http://schemas.microsoft.com/office/drawing/2014/main" id="{B3F66884-1EF1-803F-F0D1-5D764E18A804}"/>
                </a:ext>
              </a:extLst>
            </p:cNvPr>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58" name="Freeform 14">
            <a:extLst>
              <a:ext uri="{FF2B5EF4-FFF2-40B4-BE49-F238E27FC236}">
                <a16:creationId xmlns:a16="http://schemas.microsoft.com/office/drawing/2014/main" id="{3CFB30E7-B44A-EE2E-151B-C04FAC055819}"/>
              </a:ext>
            </a:extLst>
          </p:cNvPr>
          <p:cNvSpPr/>
          <p:nvPr/>
        </p:nvSpPr>
        <p:spPr>
          <a:xfrm>
            <a:off x="14474428" y="7910743"/>
            <a:ext cx="2034977" cy="1742844"/>
          </a:xfrm>
          <a:custGeom>
            <a:avLst/>
            <a:gdLst/>
            <a:ahLst/>
            <a:cxnLst/>
            <a:rect l="l" t="t" r="r" b="b"/>
            <a:pathLst>
              <a:path w="2130675" h="1672580">
                <a:moveTo>
                  <a:pt x="0" y="0"/>
                </a:moveTo>
                <a:lnTo>
                  <a:pt x="2130675" y="0"/>
                </a:lnTo>
                <a:lnTo>
                  <a:pt x="2130675" y="1672580"/>
                </a:lnTo>
                <a:lnTo>
                  <a:pt x="0" y="16725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6"/>
          <p:cNvSpPr txBox="1"/>
          <p:nvPr/>
        </p:nvSpPr>
        <p:spPr>
          <a:xfrm>
            <a:off x="533400" y="2126908"/>
            <a:ext cx="17221200" cy="743280"/>
          </a:xfrm>
          <a:prstGeom prst="rect">
            <a:avLst/>
          </a:prstGeom>
        </p:spPr>
        <p:txBody>
          <a:bodyPr wrap="square" lIns="0" tIns="0" rIns="0" bIns="0" rtlCol="0" anchor="t">
            <a:spAutoFit/>
          </a:bodyPr>
          <a:lstStyle/>
          <a:p>
            <a:pPr algn="just">
              <a:lnSpc>
                <a:spcPts val="2974"/>
              </a:lnSpc>
            </a:pPr>
            <a:r>
              <a:rPr lang="en-US" sz="2400" dirty="0" err="1">
                <a:effectLst/>
                <a:latin typeface="Arial" panose="020B0604020202020204" pitchFamily="34" charset="0"/>
                <a:ea typeface="Calibri" panose="020F0502020204030204" pitchFamily="34" charset="0"/>
                <a:cs typeface="Arial" panose="020B0604020202020204" pitchFamily="34" charset="0"/>
              </a:rPr>
              <a:t>Chúng</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tôi</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đã</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xây</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dựng</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sơ</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đồ</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chức</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năng</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hệ</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thống</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để</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trực</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quan</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hóa</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và</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tổ</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chức</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các</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chức</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năng</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chính</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Sơ</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đồ</a:t>
            </a:r>
            <a:r>
              <a:rPr lang="en-US" sz="2400" dirty="0">
                <a:effectLst/>
                <a:latin typeface="Arial" panose="020B0604020202020204" pitchFamily="34" charset="0"/>
                <a:ea typeface="Calibri" panose="020F0502020204030204" pitchFamily="34" charset="0"/>
                <a:cs typeface="Arial" panose="020B0604020202020204" pitchFamily="34" charset="0"/>
              </a:rPr>
              <a:t> bao </a:t>
            </a:r>
            <a:r>
              <a:rPr lang="en-US" sz="2400" dirty="0" err="1">
                <a:effectLst/>
                <a:latin typeface="Arial" panose="020B0604020202020204" pitchFamily="34" charset="0"/>
                <a:ea typeface="Calibri" panose="020F0502020204030204" pitchFamily="34" charset="0"/>
                <a:cs typeface="Arial" panose="020B0604020202020204" pitchFamily="34" charset="0"/>
              </a:rPr>
              <a:t>gồm</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một</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loạt</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các</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chức</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năng</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quan</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trọng</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như</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Quản</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lý</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Sản</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phẩm</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Quản</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lý</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Đơn</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đặt</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hàng</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Quản</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lý</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Khách</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hàng</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và</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nhiều</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chức</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năng</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khác</a:t>
            </a:r>
            <a:r>
              <a:rPr lang="en-US" sz="2400" dirty="0">
                <a:effectLst/>
                <a:latin typeface="Arial" panose="020B0604020202020204" pitchFamily="34" charset="0"/>
                <a:ea typeface="Calibri" panose="020F0502020204030204" pitchFamily="34" charset="0"/>
                <a:cs typeface="Arial" panose="020B0604020202020204" pitchFamily="34" charset="0"/>
              </a:rPr>
              <a:t>. </a:t>
            </a:r>
            <a:endParaRPr lang="en-US" sz="2400" dirty="0">
              <a:solidFill>
                <a:srgbClr val="000000"/>
              </a:solidFill>
              <a:latin typeface="Arial" panose="020B0604020202020204" pitchFamily="34" charset="0"/>
              <a:cs typeface="Arial" panose="020B0604020202020204" pitchFamily="34" charset="0"/>
            </a:endParaRPr>
          </a:p>
        </p:txBody>
      </p:sp>
      <p:sp>
        <p:nvSpPr>
          <p:cNvPr id="18" name="TextBox 18"/>
          <p:cNvSpPr txBox="1"/>
          <p:nvPr/>
        </p:nvSpPr>
        <p:spPr>
          <a:xfrm>
            <a:off x="533400" y="419100"/>
            <a:ext cx="12039600" cy="654025"/>
          </a:xfrm>
          <a:prstGeom prst="rect">
            <a:avLst/>
          </a:prstGeom>
        </p:spPr>
        <p:txBody>
          <a:bodyPr wrap="square" lIns="0" tIns="0" rIns="0" bIns="0" rtlCol="0" anchor="t">
            <a:spAutoFit/>
          </a:bodyPr>
          <a:lstStyle/>
          <a:p>
            <a:pPr marL="914400" indent="-914400">
              <a:lnSpc>
                <a:spcPts val="5084"/>
              </a:lnSpc>
              <a:buFont typeface="+mj-lt"/>
              <a:buAutoNum type="arabicPeriod" startAt="2"/>
            </a:pPr>
            <a:r>
              <a:rPr lang="vi-VN" sz="4500" b="1" spc="-135" dirty="0">
                <a:solidFill>
                  <a:srgbClr val="FF0000"/>
                </a:solidFill>
                <a:latin typeface="Tahoma" panose="020B0604030504040204" pitchFamily="34" charset="0"/>
                <a:ea typeface="Tahoma" panose="020B0604030504040204" pitchFamily="34" charset="0"/>
                <a:cs typeface="Tahoma" panose="020B0604030504040204" pitchFamily="34" charset="0"/>
              </a:rPr>
              <a:t>Mô Tả Chức Năng và Cấu Trúc Hệ Thống</a:t>
            </a:r>
            <a:endParaRPr lang="en-US" sz="4500" b="1" spc="-135"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20" name="Freeform 20"/>
          <p:cNvSpPr/>
          <p:nvPr/>
        </p:nvSpPr>
        <p:spPr>
          <a:xfrm flipH="1">
            <a:off x="15833217" y="-2598059"/>
            <a:ext cx="2795016" cy="4991100"/>
          </a:xfrm>
          <a:custGeom>
            <a:avLst/>
            <a:gdLst/>
            <a:ahLst/>
            <a:cxnLst/>
            <a:rect l="l" t="t" r="r" b="b"/>
            <a:pathLst>
              <a:path w="2795016" h="4991100">
                <a:moveTo>
                  <a:pt x="2795016" y="0"/>
                </a:moveTo>
                <a:lnTo>
                  <a:pt x="0" y="0"/>
                </a:lnTo>
                <a:lnTo>
                  <a:pt x="0" y="4991100"/>
                </a:lnTo>
                <a:lnTo>
                  <a:pt x="2795016" y="4991100"/>
                </a:lnTo>
                <a:lnTo>
                  <a:pt x="279501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2" name="TextBox 18">
            <a:extLst>
              <a:ext uri="{FF2B5EF4-FFF2-40B4-BE49-F238E27FC236}">
                <a16:creationId xmlns:a16="http://schemas.microsoft.com/office/drawing/2014/main" id="{EC3113F1-6C86-537F-C09E-78FE48D0ECB5}"/>
              </a:ext>
            </a:extLst>
          </p:cNvPr>
          <p:cNvSpPr txBox="1"/>
          <p:nvPr/>
        </p:nvSpPr>
        <p:spPr>
          <a:xfrm>
            <a:off x="533400" y="1265724"/>
            <a:ext cx="12039600" cy="585288"/>
          </a:xfrm>
          <a:prstGeom prst="rect">
            <a:avLst/>
          </a:prstGeom>
        </p:spPr>
        <p:txBody>
          <a:bodyPr wrap="square" lIns="0" tIns="0" rIns="0" bIns="0" rtlCol="0" anchor="t">
            <a:spAutoFit/>
          </a:bodyPr>
          <a:lstStyle/>
          <a:p>
            <a:pPr>
              <a:lnSpc>
                <a:spcPts val="5084"/>
              </a:lnSpc>
            </a:pPr>
            <a:r>
              <a:rPr lang="vi-VN" sz="3600" b="1" spc="-135" dirty="0">
                <a:latin typeface="Tahoma" panose="020B0604030504040204" pitchFamily="34" charset="0"/>
                <a:ea typeface="Tahoma" panose="020B0604030504040204" pitchFamily="34" charset="0"/>
                <a:cs typeface="Tahoma" panose="020B0604030504040204" pitchFamily="34" charset="0"/>
              </a:rPr>
              <a:t>2.1 	Sơ Đồ Chức Năng Hệ Thống</a:t>
            </a:r>
            <a:endParaRPr lang="en-US" sz="3600" b="1" spc="-135" dirty="0">
              <a:latin typeface="Tahoma" panose="020B0604030504040204" pitchFamily="34" charset="0"/>
              <a:ea typeface="Tahoma" panose="020B0604030504040204" pitchFamily="34" charset="0"/>
              <a:cs typeface="Tahoma" panose="020B0604030504040204" pitchFamily="34" charset="0"/>
            </a:endParaRPr>
          </a:p>
        </p:txBody>
      </p:sp>
      <p:sp>
        <p:nvSpPr>
          <p:cNvPr id="23" name="TextBox 18">
            <a:extLst>
              <a:ext uri="{FF2B5EF4-FFF2-40B4-BE49-F238E27FC236}">
                <a16:creationId xmlns:a16="http://schemas.microsoft.com/office/drawing/2014/main" id="{17C86685-709A-DC8E-2D47-2D3BE19399A6}"/>
              </a:ext>
            </a:extLst>
          </p:cNvPr>
          <p:cNvSpPr txBox="1"/>
          <p:nvPr/>
        </p:nvSpPr>
        <p:spPr>
          <a:xfrm>
            <a:off x="476250" y="2963672"/>
            <a:ext cx="12039600" cy="585288"/>
          </a:xfrm>
          <a:prstGeom prst="rect">
            <a:avLst/>
          </a:prstGeom>
        </p:spPr>
        <p:txBody>
          <a:bodyPr wrap="square" lIns="0" tIns="0" rIns="0" bIns="0" rtlCol="0" anchor="t">
            <a:spAutoFit/>
          </a:bodyPr>
          <a:lstStyle/>
          <a:p>
            <a:pPr>
              <a:lnSpc>
                <a:spcPts val="5084"/>
              </a:lnSpc>
            </a:pPr>
            <a:r>
              <a:rPr lang="vi-VN" sz="2800" b="1" spc="-135" dirty="0">
                <a:solidFill>
                  <a:srgbClr val="00B0F0"/>
                </a:solidFill>
                <a:latin typeface="Tahoma" panose="020B0604030504040204" pitchFamily="34" charset="0"/>
                <a:ea typeface="Tahoma" panose="020B0604030504040204" pitchFamily="34" charset="0"/>
                <a:cs typeface="Tahoma" panose="020B0604030504040204" pitchFamily="34" charset="0"/>
              </a:rPr>
              <a:t>2.1.1 Quản lý Sản phẩm</a:t>
            </a:r>
            <a:endParaRPr lang="en-US" sz="2800" b="1" spc="-135" dirty="0">
              <a:solidFill>
                <a:srgbClr val="00B0F0"/>
              </a:solidFill>
              <a:latin typeface="Tahoma" panose="020B0604030504040204" pitchFamily="34" charset="0"/>
              <a:ea typeface="Tahoma" panose="020B0604030504040204" pitchFamily="34" charset="0"/>
              <a:cs typeface="Tahoma" panose="020B0604030504040204" pitchFamily="34" charset="0"/>
            </a:endParaRPr>
          </a:p>
        </p:txBody>
      </p:sp>
      <p:sp>
        <p:nvSpPr>
          <p:cNvPr id="25" name="TextBox 24">
            <a:extLst>
              <a:ext uri="{FF2B5EF4-FFF2-40B4-BE49-F238E27FC236}">
                <a16:creationId xmlns:a16="http://schemas.microsoft.com/office/drawing/2014/main" id="{921F17EA-F86E-B1E7-7D8D-C92A363EF3B0}"/>
              </a:ext>
            </a:extLst>
          </p:cNvPr>
          <p:cNvSpPr txBox="1"/>
          <p:nvPr/>
        </p:nvSpPr>
        <p:spPr>
          <a:xfrm>
            <a:off x="466724" y="3642444"/>
            <a:ext cx="17287876" cy="830997"/>
          </a:xfrm>
          <a:prstGeom prst="rect">
            <a:avLst/>
          </a:prstGeom>
          <a:noFill/>
        </p:spPr>
        <p:txBody>
          <a:bodyPr wrap="square">
            <a:spAutoFit/>
          </a:bodyPr>
          <a:lstStyle/>
          <a:p>
            <a:pPr algn="just"/>
            <a:r>
              <a:rPr lang="en-GB" sz="2400" dirty="0" err="1">
                <a:effectLst/>
                <a:latin typeface="Arial" panose="020B0604020202020204" pitchFamily="34" charset="0"/>
                <a:ea typeface="Calibri" panose="020F0502020204030204" pitchFamily="34" charset="0"/>
                <a:cs typeface="Arial" panose="020B0604020202020204" pitchFamily="34" charset="0"/>
              </a:rPr>
              <a:t>Chức</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quản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lý</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sản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phẩm</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là</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một</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phần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quan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trọng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trong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quản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lý</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kinh</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doanh</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giúp</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người</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quản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lý</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dễ</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dàng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theo</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dõi</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thay</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đổi</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và</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xóa</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thông</a:t>
            </a:r>
            <a:r>
              <a:rPr lang="en-GB" sz="2400" dirty="0">
                <a:effectLst/>
                <a:latin typeface="Arial" panose="020B0604020202020204" pitchFamily="34" charset="0"/>
                <a:ea typeface="Calibri" panose="020F0502020204030204" pitchFamily="34" charset="0"/>
                <a:cs typeface="Arial" panose="020B0604020202020204" pitchFamily="34" charset="0"/>
              </a:rPr>
              <a:t> tin </a:t>
            </a:r>
            <a:r>
              <a:rPr lang="en-GB" sz="2400" dirty="0" err="1">
                <a:effectLst/>
                <a:latin typeface="Arial" panose="020B0604020202020204" pitchFamily="34" charset="0"/>
                <a:ea typeface="Calibri" panose="020F0502020204030204" pitchFamily="34" charset="0"/>
                <a:cs typeface="Arial" panose="020B0604020202020204" pitchFamily="34" charset="0"/>
              </a:rPr>
              <a:t>về</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sản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phẩm</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trong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hệ</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thống</a:t>
            </a:r>
            <a:r>
              <a:rPr lang="vi-VN" sz="2400" dirty="0">
                <a:effectLst/>
                <a:latin typeface="Arial" panose="020B0604020202020204" pitchFamily="34" charset="0"/>
                <a:ea typeface="Calibri" panose="020F050202020403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pic>
        <p:nvPicPr>
          <p:cNvPr id="27" name="Picture 26">
            <a:extLst>
              <a:ext uri="{FF2B5EF4-FFF2-40B4-BE49-F238E27FC236}">
                <a16:creationId xmlns:a16="http://schemas.microsoft.com/office/drawing/2014/main" id="{44FFBF0E-C7F4-53A7-D4BC-427163064142}"/>
              </a:ext>
            </a:extLst>
          </p:cNvPr>
          <p:cNvPicPr>
            <a:picLocks noChangeAspect="1"/>
          </p:cNvPicPr>
          <p:nvPr/>
        </p:nvPicPr>
        <p:blipFill>
          <a:blip r:embed="rId4"/>
          <a:stretch>
            <a:fillRect/>
          </a:stretch>
        </p:blipFill>
        <p:spPr>
          <a:xfrm>
            <a:off x="0" y="4526967"/>
            <a:ext cx="18288000" cy="57600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ppt_x"/>
                                          </p:val>
                                        </p:tav>
                                        <p:tav tm="100000">
                                          <p:val>
                                            <p:strVal val="#ppt_x"/>
                                          </p:val>
                                        </p:tav>
                                      </p:tavLst>
                                    </p:anim>
                                    <p:anim calcmode="lin" valueType="num">
                                      <p:cBhvr additive="base">
                                        <p:cTn id="1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20"/>
          <p:cNvSpPr/>
          <p:nvPr/>
        </p:nvSpPr>
        <p:spPr>
          <a:xfrm flipH="1">
            <a:off x="15833217" y="-2598059"/>
            <a:ext cx="2795016" cy="4991100"/>
          </a:xfrm>
          <a:custGeom>
            <a:avLst/>
            <a:gdLst/>
            <a:ahLst/>
            <a:cxnLst/>
            <a:rect l="l" t="t" r="r" b="b"/>
            <a:pathLst>
              <a:path w="2795016" h="4991100">
                <a:moveTo>
                  <a:pt x="2795016" y="0"/>
                </a:moveTo>
                <a:lnTo>
                  <a:pt x="0" y="0"/>
                </a:lnTo>
                <a:lnTo>
                  <a:pt x="0" y="4991100"/>
                </a:lnTo>
                <a:lnTo>
                  <a:pt x="2795016" y="4991100"/>
                </a:lnTo>
                <a:lnTo>
                  <a:pt x="279501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1" name="Freeform 21"/>
          <p:cNvSpPr/>
          <p:nvPr/>
        </p:nvSpPr>
        <p:spPr>
          <a:xfrm>
            <a:off x="-129317" y="8040608"/>
            <a:ext cx="2795016" cy="4991100"/>
          </a:xfrm>
          <a:custGeom>
            <a:avLst/>
            <a:gdLst/>
            <a:ahLst/>
            <a:cxnLst/>
            <a:rect l="l" t="t" r="r" b="b"/>
            <a:pathLst>
              <a:path w="2795016" h="4991100">
                <a:moveTo>
                  <a:pt x="0" y="0"/>
                </a:moveTo>
                <a:lnTo>
                  <a:pt x="2795016" y="0"/>
                </a:lnTo>
                <a:lnTo>
                  <a:pt x="2795016" y="4991100"/>
                </a:lnTo>
                <a:lnTo>
                  <a:pt x="0" y="4991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3" name="TextBox 18">
            <a:extLst>
              <a:ext uri="{FF2B5EF4-FFF2-40B4-BE49-F238E27FC236}">
                <a16:creationId xmlns:a16="http://schemas.microsoft.com/office/drawing/2014/main" id="{17C86685-709A-DC8E-2D47-2D3BE19399A6}"/>
              </a:ext>
            </a:extLst>
          </p:cNvPr>
          <p:cNvSpPr txBox="1"/>
          <p:nvPr/>
        </p:nvSpPr>
        <p:spPr>
          <a:xfrm>
            <a:off x="466725" y="266700"/>
            <a:ext cx="12039600" cy="585288"/>
          </a:xfrm>
          <a:prstGeom prst="rect">
            <a:avLst/>
          </a:prstGeom>
        </p:spPr>
        <p:txBody>
          <a:bodyPr wrap="square" lIns="0" tIns="0" rIns="0" bIns="0" rtlCol="0" anchor="t">
            <a:spAutoFit/>
          </a:bodyPr>
          <a:lstStyle/>
          <a:p>
            <a:pPr>
              <a:lnSpc>
                <a:spcPts val="5084"/>
              </a:lnSpc>
            </a:pPr>
            <a:r>
              <a:rPr lang="vi-VN" sz="2800" b="1" spc="-135" dirty="0">
                <a:solidFill>
                  <a:srgbClr val="00B0F0"/>
                </a:solidFill>
                <a:latin typeface="Tahoma" panose="020B0604030504040204" pitchFamily="34" charset="0"/>
                <a:ea typeface="Tahoma" panose="020B0604030504040204" pitchFamily="34" charset="0"/>
                <a:cs typeface="Tahoma" panose="020B0604030504040204" pitchFamily="34" charset="0"/>
              </a:rPr>
              <a:t>2.1.2 Quản lý Đơn đặt hàng</a:t>
            </a:r>
            <a:endParaRPr lang="en-US" sz="2800" b="1" spc="-135" dirty="0">
              <a:solidFill>
                <a:srgbClr val="00B0F0"/>
              </a:solidFill>
              <a:latin typeface="Tahoma" panose="020B0604030504040204" pitchFamily="34" charset="0"/>
              <a:ea typeface="Tahoma" panose="020B0604030504040204" pitchFamily="34" charset="0"/>
              <a:cs typeface="Tahoma" panose="020B0604030504040204" pitchFamily="34" charset="0"/>
            </a:endParaRPr>
          </a:p>
        </p:txBody>
      </p:sp>
      <p:sp>
        <p:nvSpPr>
          <p:cNvPr id="25" name="TextBox 24">
            <a:extLst>
              <a:ext uri="{FF2B5EF4-FFF2-40B4-BE49-F238E27FC236}">
                <a16:creationId xmlns:a16="http://schemas.microsoft.com/office/drawing/2014/main" id="{921F17EA-F86E-B1E7-7D8D-C92A363EF3B0}"/>
              </a:ext>
            </a:extLst>
          </p:cNvPr>
          <p:cNvSpPr txBox="1"/>
          <p:nvPr/>
        </p:nvSpPr>
        <p:spPr>
          <a:xfrm>
            <a:off x="466725" y="1048610"/>
            <a:ext cx="16068675" cy="830997"/>
          </a:xfrm>
          <a:prstGeom prst="rect">
            <a:avLst/>
          </a:prstGeom>
          <a:noFill/>
        </p:spPr>
        <p:txBody>
          <a:bodyPr wrap="square">
            <a:spAutoFit/>
          </a:bodyPr>
          <a:lstStyle/>
          <a:p>
            <a:pPr algn="just"/>
            <a:r>
              <a:rPr lang="en-GB" sz="2400" dirty="0" err="1">
                <a:effectLst/>
                <a:latin typeface="Arial" panose="020B0604020202020204" pitchFamily="34" charset="0"/>
                <a:ea typeface="Calibri" panose="020F0502020204030204" pitchFamily="34" charset="0"/>
                <a:cs typeface="Arial" panose="020B0604020202020204" pitchFamily="34" charset="0"/>
              </a:rPr>
              <a:t>Chức</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năng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quản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lý</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đơn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đặt</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hàng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của</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người</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dùng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là</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một</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phần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quan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trọng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trong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hệ</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thống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giúp</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quản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trị</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viên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dễ</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dàng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theo</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dõi</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thay</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đổi</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và</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xóa</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thông</a:t>
            </a:r>
            <a:r>
              <a:rPr lang="en-GB" sz="2400" dirty="0">
                <a:effectLst/>
                <a:latin typeface="Arial" panose="020B0604020202020204" pitchFamily="34" charset="0"/>
                <a:ea typeface="Calibri" panose="020F0502020204030204" pitchFamily="34" charset="0"/>
                <a:cs typeface="Arial" panose="020B0604020202020204" pitchFamily="34" charset="0"/>
              </a:rPr>
              <a:t> tin </a:t>
            </a:r>
            <a:r>
              <a:rPr lang="en-GB" sz="2400" dirty="0" err="1">
                <a:effectLst/>
                <a:latin typeface="Arial" panose="020B0604020202020204" pitchFamily="34" charset="0"/>
                <a:ea typeface="Calibri" panose="020F0502020204030204" pitchFamily="34" charset="0"/>
                <a:cs typeface="Arial" panose="020B0604020202020204" pitchFamily="34" charset="0"/>
              </a:rPr>
              <a:t>liên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quan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đến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các</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đơn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đặt</a:t>
            </a:r>
            <a:r>
              <a:rPr lang="en-GB" sz="2400" dirty="0">
                <a:effectLst/>
                <a:latin typeface="Arial" panose="020B0604020202020204" pitchFamily="34" charset="0"/>
                <a:ea typeface="Calibri" panose="020F0502020204030204" pitchFamily="34" charset="0"/>
                <a:cs typeface="Arial" panose="020B0604020202020204" pitchFamily="34" charset="0"/>
              </a:rPr>
              <a:t> hang.</a:t>
            </a:r>
            <a:endParaRPr lang="en-US" sz="24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6BC2A0C4-DA60-CC81-5A12-A0174DAA0B58}"/>
              </a:ext>
            </a:extLst>
          </p:cNvPr>
          <p:cNvPicPr>
            <a:picLocks noChangeAspect="1"/>
          </p:cNvPicPr>
          <p:nvPr/>
        </p:nvPicPr>
        <p:blipFill>
          <a:blip r:embed="rId4"/>
          <a:stretch>
            <a:fillRect/>
          </a:stretch>
        </p:blipFill>
        <p:spPr>
          <a:xfrm>
            <a:off x="0" y="2153892"/>
            <a:ext cx="18287999" cy="5123207"/>
          </a:xfrm>
          <a:prstGeom prst="rect">
            <a:avLst/>
          </a:prstGeom>
        </p:spPr>
      </p:pic>
    </p:spTree>
    <p:extLst>
      <p:ext uri="{BB962C8B-B14F-4D97-AF65-F5344CB8AC3E}">
        <p14:creationId xmlns:p14="http://schemas.microsoft.com/office/powerpoint/2010/main" val="2331576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20"/>
          <p:cNvSpPr/>
          <p:nvPr/>
        </p:nvSpPr>
        <p:spPr>
          <a:xfrm flipH="1">
            <a:off x="15833217" y="-2598059"/>
            <a:ext cx="2795016" cy="4991100"/>
          </a:xfrm>
          <a:custGeom>
            <a:avLst/>
            <a:gdLst/>
            <a:ahLst/>
            <a:cxnLst/>
            <a:rect l="l" t="t" r="r" b="b"/>
            <a:pathLst>
              <a:path w="2795016" h="4991100">
                <a:moveTo>
                  <a:pt x="2795016" y="0"/>
                </a:moveTo>
                <a:lnTo>
                  <a:pt x="0" y="0"/>
                </a:lnTo>
                <a:lnTo>
                  <a:pt x="0" y="4991100"/>
                </a:lnTo>
                <a:lnTo>
                  <a:pt x="2795016" y="4991100"/>
                </a:lnTo>
                <a:lnTo>
                  <a:pt x="279501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1" name="Freeform 21"/>
          <p:cNvSpPr/>
          <p:nvPr/>
        </p:nvSpPr>
        <p:spPr>
          <a:xfrm>
            <a:off x="-129317" y="8040608"/>
            <a:ext cx="2795016" cy="4991100"/>
          </a:xfrm>
          <a:custGeom>
            <a:avLst/>
            <a:gdLst/>
            <a:ahLst/>
            <a:cxnLst/>
            <a:rect l="l" t="t" r="r" b="b"/>
            <a:pathLst>
              <a:path w="2795016" h="4991100">
                <a:moveTo>
                  <a:pt x="0" y="0"/>
                </a:moveTo>
                <a:lnTo>
                  <a:pt x="2795016" y="0"/>
                </a:lnTo>
                <a:lnTo>
                  <a:pt x="2795016" y="4991100"/>
                </a:lnTo>
                <a:lnTo>
                  <a:pt x="0" y="4991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3" name="TextBox 18">
            <a:extLst>
              <a:ext uri="{FF2B5EF4-FFF2-40B4-BE49-F238E27FC236}">
                <a16:creationId xmlns:a16="http://schemas.microsoft.com/office/drawing/2014/main" id="{17C86685-709A-DC8E-2D47-2D3BE19399A6}"/>
              </a:ext>
            </a:extLst>
          </p:cNvPr>
          <p:cNvSpPr txBox="1"/>
          <p:nvPr/>
        </p:nvSpPr>
        <p:spPr>
          <a:xfrm>
            <a:off x="466725" y="266700"/>
            <a:ext cx="12039600" cy="585288"/>
          </a:xfrm>
          <a:prstGeom prst="rect">
            <a:avLst/>
          </a:prstGeom>
        </p:spPr>
        <p:txBody>
          <a:bodyPr wrap="square" lIns="0" tIns="0" rIns="0" bIns="0" rtlCol="0" anchor="t">
            <a:spAutoFit/>
          </a:bodyPr>
          <a:lstStyle/>
          <a:p>
            <a:pPr>
              <a:lnSpc>
                <a:spcPts val="5084"/>
              </a:lnSpc>
            </a:pPr>
            <a:r>
              <a:rPr lang="vi-VN" sz="2800" b="1" spc="-135" dirty="0">
                <a:solidFill>
                  <a:srgbClr val="00B0F0"/>
                </a:solidFill>
                <a:latin typeface="Tahoma" panose="020B0604030504040204" pitchFamily="34" charset="0"/>
                <a:ea typeface="Tahoma" panose="020B0604030504040204" pitchFamily="34" charset="0"/>
                <a:cs typeface="Tahoma" panose="020B0604030504040204" pitchFamily="34" charset="0"/>
              </a:rPr>
              <a:t>2.1.3 Quản lý Người dùng</a:t>
            </a:r>
            <a:endParaRPr lang="en-US" sz="2800" b="1" spc="-135" dirty="0">
              <a:solidFill>
                <a:srgbClr val="00B0F0"/>
              </a:solidFill>
              <a:latin typeface="Tahoma" panose="020B0604030504040204" pitchFamily="34" charset="0"/>
              <a:ea typeface="Tahoma" panose="020B0604030504040204" pitchFamily="34" charset="0"/>
              <a:cs typeface="Tahoma" panose="020B0604030504040204" pitchFamily="34" charset="0"/>
            </a:endParaRPr>
          </a:p>
        </p:txBody>
      </p:sp>
      <p:sp>
        <p:nvSpPr>
          <p:cNvPr id="25" name="TextBox 24">
            <a:extLst>
              <a:ext uri="{FF2B5EF4-FFF2-40B4-BE49-F238E27FC236}">
                <a16:creationId xmlns:a16="http://schemas.microsoft.com/office/drawing/2014/main" id="{921F17EA-F86E-B1E7-7D8D-C92A363EF3B0}"/>
              </a:ext>
            </a:extLst>
          </p:cNvPr>
          <p:cNvSpPr txBox="1"/>
          <p:nvPr/>
        </p:nvSpPr>
        <p:spPr>
          <a:xfrm>
            <a:off x="466725" y="987354"/>
            <a:ext cx="16068675" cy="830997"/>
          </a:xfrm>
          <a:prstGeom prst="rect">
            <a:avLst/>
          </a:prstGeom>
          <a:noFill/>
        </p:spPr>
        <p:txBody>
          <a:bodyPr wrap="square">
            <a:spAutoFit/>
          </a:bodyPr>
          <a:lstStyle/>
          <a:p>
            <a:pPr algn="just"/>
            <a:r>
              <a:rPr lang="en-GB" sz="2400" dirty="0" err="1">
                <a:effectLst/>
                <a:latin typeface="Arial" panose="020B0604020202020204" pitchFamily="34" charset="0"/>
                <a:ea typeface="Calibri" panose="020F0502020204030204" pitchFamily="34" charset="0"/>
                <a:cs typeface="Arial" panose="020B0604020202020204" pitchFamily="34" charset="0"/>
              </a:rPr>
              <a:t>Chức</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năng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quản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lý</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người</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dùng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là</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một</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phần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quan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trọng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của</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hệ</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thống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giúp</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quản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trị</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viên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dễ</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dàng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theo</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dõi</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thay</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đổi</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và</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xóa</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thông</a:t>
            </a:r>
            <a:r>
              <a:rPr lang="en-GB" sz="2400" dirty="0">
                <a:effectLst/>
                <a:latin typeface="Arial" panose="020B0604020202020204" pitchFamily="34" charset="0"/>
                <a:ea typeface="Calibri" panose="020F0502020204030204" pitchFamily="34" charset="0"/>
                <a:cs typeface="Arial" panose="020B0604020202020204" pitchFamily="34" charset="0"/>
              </a:rPr>
              <a:t> tin </a:t>
            </a:r>
            <a:r>
              <a:rPr lang="en-GB" sz="2400" dirty="0" err="1">
                <a:effectLst/>
                <a:latin typeface="Arial" panose="020B0604020202020204" pitchFamily="34" charset="0"/>
                <a:ea typeface="Calibri" panose="020F0502020204030204" pitchFamily="34" charset="0"/>
                <a:cs typeface="Arial" panose="020B0604020202020204" pitchFamily="34" charset="0"/>
              </a:rPr>
              <a:t>liên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quan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đến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người</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dùng</a:t>
            </a:r>
            <a:r>
              <a:rPr lang="en-GB" sz="2400" dirty="0">
                <a:effectLst/>
                <a:latin typeface="Arial" panose="020B0604020202020204" pitchFamily="34" charset="0"/>
                <a:ea typeface="Calibri" panose="020F050202020403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130EB17A-035E-3CDF-9C8F-E09C4C007FFE}"/>
              </a:ext>
            </a:extLst>
          </p:cNvPr>
          <p:cNvPicPr>
            <a:picLocks noChangeAspect="1"/>
          </p:cNvPicPr>
          <p:nvPr/>
        </p:nvPicPr>
        <p:blipFill>
          <a:blip r:embed="rId4"/>
          <a:stretch>
            <a:fillRect/>
          </a:stretch>
        </p:blipFill>
        <p:spPr>
          <a:xfrm>
            <a:off x="0" y="2076229"/>
            <a:ext cx="18288000" cy="3237316"/>
          </a:xfrm>
          <a:prstGeom prst="rect">
            <a:avLst/>
          </a:prstGeom>
        </p:spPr>
      </p:pic>
      <p:sp>
        <p:nvSpPr>
          <p:cNvPr id="5" name="TextBox 18">
            <a:extLst>
              <a:ext uri="{FF2B5EF4-FFF2-40B4-BE49-F238E27FC236}">
                <a16:creationId xmlns:a16="http://schemas.microsoft.com/office/drawing/2014/main" id="{F4FC5BF6-F807-C88D-6831-57E0B9C5E253}"/>
              </a:ext>
            </a:extLst>
          </p:cNvPr>
          <p:cNvSpPr txBox="1"/>
          <p:nvPr/>
        </p:nvSpPr>
        <p:spPr>
          <a:xfrm>
            <a:off x="381000" y="5593103"/>
            <a:ext cx="12039600" cy="585288"/>
          </a:xfrm>
          <a:prstGeom prst="rect">
            <a:avLst/>
          </a:prstGeom>
        </p:spPr>
        <p:txBody>
          <a:bodyPr wrap="square" lIns="0" tIns="0" rIns="0" bIns="0" rtlCol="0" anchor="t">
            <a:spAutoFit/>
          </a:bodyPr>
          <a:lstStyle/>
          <a:p>
            <a:pPr>
              <a:lnSpc>
                <a:spcPts val="5084"/>
              </a:lnSpc>
            </a:pPr>
            <a:r>
              <a:rPr lang="vi-VN" sz="2800" b="1" spc="-135" dirty="0">
                <a:solidFill>
                  <a:srgbClr val="00B0F0"/>
                </a:solidFill>
                <a:latin typeface="Tahoma" panose="020B0604030504040204" pitchFamily="34" charset="0"/>
                <a:ea typeface="Tahoma" panose="020B0604030504040204" pitchFamily="34" charset="0"/>
                <a:cs typeface="Tahoma" panose="020B0604030504040204" pitchFamily="34" charset="0"/>
              </a:rPr>
              <a:t>2.1.4 Quản lý Danh Mục</a:t>
            </a:r>
            <a:endParaRPr lang="en-US" sz="2800" b="1" spc="-135" dirty="0">
              <a:solidFill>
                <a:srgbClr val="00B0F0"/>
              </a:solidFill>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8F5F978F-349B-11A7-F37A-CD21DB17817F}"/>
              </a:ext>
            </a:extLst>
          </p:cNvPr>
          <p:cNvSpPr txBox="1"/>
          <p:nvPr/>
        </p:nvSpPr>
        <p:spPr>
          <a:xfrm>
            <a:off x="381000" y="6288941"/>
            <a:ext cx="5334000" cy="1938992"/>
          </a:xfrm>
          <a:prstGeom prst="rect">
            <a:avLst/>
          </a:prstGeom>
          <a:noFill/>
        </p:spPr>
        <p:txBody>
          <a:bodyPr wrap="square">
            <a:spAutoFit/>
          </a:bodyPr>
          <a:lstStyle/>
          <a:p>
            <a:pPr algn="just"/>
            <a:r>
              <a:rPr lang="en-GB" sz="2400" dirty="0" err="1">
                <a:effectLst/>
                <a:latin typeface="Arial" panose="020B0604020202020204" pitchFamily="34" charset="0"/>
                <a:ea typeface="Calibri" panose="020F0502020204030204" pitchFamily="34" charset="0"/>
                <a:cs typeface="Arial" panose="020B0604020202020204" pitchFamily="34" charset="0"/>
              </a:rPr>
              <a:t>Chức</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năng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quản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lý</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danh</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mục</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là</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một</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phần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quan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trọng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trong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hệ</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thống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giúp</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quản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trị</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viên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dễ</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dàng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theo</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dõi</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thay</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đổi</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và</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xóa</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thông</a:t>
            </a:r>
            <a:r>
              <a:rPr lang="en-GB" sz="2400" dirty="0">
                <a:effectLst/>
                <a:latin typeface="Arial" panose="020B0604020202020204" pitchFamily="34" charset="0"/>
                <a:ea typeface="Calibri" panose="020F0502020204030204" pitchFamily="34" charset="0"/>
                <a:cs typeface="Arial" panose="020B0604020202020204" pitchFamily="34" charset="0"/>
              </a:rPr>
              <a:t> tin </a:t>
            </a:r>
            <a:r>
              <a:rPr lang="en-GB" sz="2400" dirty="0" err="1">
                <a:effectLst/>
                <a:latin typeface="Arial" panose="020B0604020202020204" pitchFamily="34" charset="0"/>
                <a:ea typeface="Calibri" panose="020F0502020204030204" pitchFamily="34" charset="0"/>
                <a:cs typeface="Arial" panose="020B0604020202020204" pitchFamily="34" charset="0"/>
              </a:rPr>
              <a:t>liên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quan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đến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các</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danh</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mục</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sản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phẩm</a:t>
            </a:r>
            <a:endParaRPr lang="en-US" sz="24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F2E96675-75BF-68D4-4026-C5295E0325DE}"/>
              </a:ext>
            </a:extLst>
          </p:cNvPr>
          <p:cNvPicPr>
            <a:picLocks noChangeAspect="1"/>
          </p:cNvPicPr>
          <p:nvPr/>
        </p:nvPicPr>
        <p:blipFill>
          <a:blip r:embed="rId5"/>
          <a:stretch>
            <a:fillRect/>
          </a:stretch>
        </p:blipFill>
        <p:spPr>
          <a:xfrm>
            <a:off x="5791200" y="5829300"/>
            <a:ext cx="12496800" cy="4448175"/>
          </a:xfrm>
          <a:prstGeom prst="rect">
            <a:avLst/>
          </a:prstGeom>
        </p:spPr>
      </p:pic>
    </p:spTree>
    <p:extLst>
      <p:ext uri="{BB962C8B-B14F-4D97-AF65-F5344CB8AC3E}">
        <p14:creationId xmlns:p14="http://schemas.microsoft.com/office/powerpoint/2010/main" val="424132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20"/>
          <p:cNvSpPr/>
          <p:nvPr/>
        </p:nvSpPr>
        <p:spPr>
          <a:xfrm flipH="1">
            <a:off x="15833217" y="-2598059"/>
            <a:ext cx="2795016" cy="4991100"/>
          </a:xfrm>
          <a:custGeom>
            <a:avLst/>
            <a:gdLst/>
            <a:ahLst/>
            <a:cxnLst/>
            <a:rect l="l" t="t" r="r" b="b"/>
            <a:pathLst>
              <a:path w="2795016" h="4991100">
                <a:moveTo>
                  <a:pt x="2795016" y="0"/>
                </a:moveTo>
                <a:lnTo>
                  <a:pt x="0" y="0"/>
                </a:lnTo>
                <a:lnTo>
                  <a:pt x="0" y="4991100"/>
                </a:lnTo>
                <a:lnTo>
                  <a:pt x="2795016" y="4991100"/>
                </a:lnTo>
                <a:lnTo>
                  <a:pt x="279501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3" name="TextBox 18">
            <a:extLst>
              <a:ext uri="{FF2B5EF4-FFF2-40B4-BE49-F238E27FC236}">
                <a16:creationId xmlns:a16="http://schemas.microsoft.com/office/drawing/2014/main" id="{17C86685-709A-DC8E-2D47-2D3BE19399A6}"/>
              </a:ext>
            </a:extLst>
          </p:cNvPr>
          <p:cNvSpPr txBox="1"/>
          <p:nvPr/>
        </p:nvSpPr>
        <p:spPr>
          <a:xfrm>
            <a:off x="466725" y="266700"/>
            <a:ext cx="12039600" cy="585288"/>
          </a:xfrm>
          <a:prstGeom prst="rect">
            <a:avLst/>
          </a:prstGeom>
        </p:spPr>
        <p:txBody>
          <a:bodyPr wrap="square" lIns="0" tIns="0" rIns="0" bIns="0" rtlCol="0" anchor="t">
            <a:spAutoFit/>
          </a:bodyPr>
          <a:lstStyle/>
          <a:p>
            <a:pPr>
              <a:lnSpc>
                <a:spcPts val="5084"/>
              </a:lnSpc>
            </a:pPr>
            <a:r>
              <a:rPr lang="vi-VN" sz="2800" b="1" spc="-135" dirty="0">
                <a:solidFill>
                  <a:srgbClr val="00B0F0"/>
                </a:solidFill>
                <a:latin typeface="Tahoma" panose="020B0604030504040204" pitchFamily="34" charset="0"/>
                <a:ea typeface="Tahoma" panose="020B0604030504040204" pitchFamily="34" charset="0"/>
                <a:cs typeface="Tahoma" panose="020B0604030504040204" pitchFamily="34" charset="0"/>
              </a:rPr>
              <a:t>2.1.5 Quản lý Doanh Thu</a:t>
            </a:r>
            <a:endParaRPr lang="en-US" sz="2800" b="1" spc="-135" dirty="0">
              <a:solidFill>
                <a:srgbClr val="00B0F0"/>
              </a:solidFill>
              <a:latin typeface="Tahoma" panose="020B0604030504040204" pitchFamily="34" charset="0"/>
              <a:ea typeface="Tahoma" panose="020B0604030504040204" pitchFamily="34" charset="0"/>
              <a:cs typeface="Tahoma" panose="020B0604030504040204" pitchFamily="34" charset="0"/>
            </a:endParaRPr>
          </a:p>
        </p:txBody>
      </p:sp>
      <p:sp>
        <p:nvSpPr>
          <p:cNvPr id="25" name="TextBox 24">
            <a:extLst>
              <a:ext uri="{FF2B5EF4-FFF2-40B4-BE49-F238E27FC236}">
                <a16:creationId xmlns:a16="http://schemas.microsoft.com/office/drawing/2014/main" id="{921F17EA-F86E-B1E7-7D8D-C92A363EF3B0}"/>
              </a:ext>
            </a:extLst>
          </p:cNvPr>
          <p:cNvSpPr txBox="1"/>
          <p:nvPr/>
        </p:nvSpPr>
        <p:spPr>
          <a:xfrm>
            <a:off x="466725" y="851988"/>
            <a:ext cx="16068675" cy="3978782"/>
          </a:xfrm>
          <a:prstGeom prst="rect">
            <a:avLst/>
          </a:prstGeom>
          <a:noFill/>
        </p:spPr>
        <p:txBody>
          <a:bodyPr wrap="square">
            <a:spAutoFit/>
          </a:bodyPr>
          <a:lstStyle/>
          <a:p>
            <a:pPr marR="0" algn="just">
              <a:lnSpc>
                <a:spcPct val="150000"/>
              </a:lnSpc>
              <a:spcBef>
                <a:spcPts val="0"/>
              </a:spcBef>
              <a:spcAft>
                <a:spcPts val="0"/>
              </a:spcAft>
              <a:tabLst>
                <a:tab pos="5760720" algn="r"/>
              </a:tabLst>
            </a:pPr>
            <a:r>
              <a:rPr lang="en-GB" sz="2400" dirty="0" err="1">
                <a:effectLst/>
                <a:latin typeface="Arial" panose="020B0604020202020204" pitchFamily="34" charset="0"/>
                <a:ea typeface="Calibri" panose="020F0502020204030204" pitchFamily="34" charset="0"/>
                <a:cs typeface="Arial" panose="020B0604020202020204" pitchFamily="34" charset="0"/>
              </a:rPr>
              <a:t>Chức</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năng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quản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lý</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doanh</a:t>
            </a:r>
            <a:r>
              <a:rPr lang="vi-VN" sz="2400" dirty="0">
                <a:effectLst/>
                <a:latin typeface="Arial" panose="020B0604020202020204" pitchFamily="34" charset="0"/>
                <a:ea typeface="Calibri" panose="020F0502020204030204" pitchFamily="34" charset="0"/>
                <a:cs typeface="Arial" panose="020B0604020202020204" pitchFamily="34" charset="0"/>
              </a:rPr>
              <a:t> thu</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là</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một</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phần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quan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trọng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trong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hệ</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thống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giúp</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quản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trị</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viên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dễ</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dàng</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theo</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dõi</a:t>
            </a:r>
            <a:r>
              <a:rPr lang="vi-VN" sz="2400" dirty="0">
                <a:effectLst/>
                <a:latin typeface="Arial" panose="020B0604020202020204" pitchFamily="34" charset="0"/>
                <a:ea typeface="Calibri" panose="020F0502020204030204" pitchFamily="34" charset="0"/>
                <a:cs typeface="Arial" panose="020B0604020202020204" pitchFamily="34" charset="0"/>
              </a:rPr>
              <a:t> doanh thu của cửa hàng ngày, hàng tháng, …</a:t>
            </a:r>
            <a:endParaRPr lang="en-US" sz="24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50000"/>
              </a:lnSpc>
              <a:spcBef>
                <a:spcPts val="0"/>
              </a:spcBef>
              <a:spcAft>
                <a:spcPts val="600"/>
              </a:spcAft>
              <a:buFont typeface="Times New Roman" panose="02020603050405020304" pitchFamily="18" charset="0"/>
              <a:buChar char="−"/>
              <a:tabLst>
                <a:tab pos="5760720" algn="r"/>
              </a:tabLst>
            </a:pPr>
            <a:r>
              <a:rPr lang="en-GB" sz="2400" dirty="0" err="1">
                <a:effectLst/>
                <a:latin typeface="Arial" panose="020B0604020202020204" pitchFamily="34" charset="0"/>
                <a:ea typeface="Calibri" panose="020F0502020204030204" pitchFamily="34" charset="0"/>
                <a:cs typeface="Arial" panose="020B0604020202020204" pitchFamily="34" charset="0"/>
              </a:rPr>
              <a:t>Hiển</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en-GB" sz="2400" dirty="0" err="1">
                <a:effectLst/>
                <a:latin typeface="Arial" panose="020B0604020202020204" pitchFamily="34" charset="0"/>
                <a:ea typeface="Calibri" panose="020F0502020204030204" pitchFamily="34" charset="0"/>
                <a:cs typeface="Arial" panose="020B0604020202020204" pitchFamily="34" charset="0"/>
              </a:rPr>
              <a:t>Thị</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vi-VN" sz="2400" dirty="0">
                <a:effectLst/>
                <a:latin typeface="Arial" panose="020B0604020202020204" pitchFamily="34" charset="0"/>
                <a:ea typeface="Calibri" panose="020F0502020204030204" pitchFamily="34" charset="0"/>
                <a:cs typeface="Arial" panose="020B0604020202020204" pitchFamily="34" charset="0"/>
              </a:rPr>
              <a:t>Doanh Thu</a:t>
            </a:r>
            <a:r>
              <a:rPr lang="en-GB" sz="2400" dirty="0">
                <a:effectLst/>
                <a:latin typeface="Arial" panose="020B0604020202020204" pitchFamily="34" charset="0"/>
                <a:ea typeface="Calibri" panose="020F0502020204030204" pitchFamily="34" charset="0"/>
                <a:cs typeface="Arial" panose="020B0604020202020204" pitchFamily="34" charset="0"/>
              </a:rPr>
              <a:t>:</a:t>
            </a:r>
            <a:endParaRPr lang="en-US" sz="24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50000"/>
              </a:lnSpc>
              <a:spcBef>
                <a:spcPts val="0"/>
              </a:spcBef>
              <a:spcAft>
                <a:spcPts val="0"/>
              </a:spcAft>
              <a:buFont typeface="Times New Roman" panose="02020603050405020304" pitchFamily="18" charset="0"/>
              <a:buChar char="+"/>
            </a:pPr>
            <a:r>
              <a:rPr lang="vi-VN" sz="2400" dirty="0">
                <a:effectLst/>
                <a:latin typeface="Arial" panose="020B0604020202020204" pitchFamily="34" charset="0"/>
                <a:ea typeface="Calibri" panose="020F0502020204030204" pitchFamily="34" charset="0"/>
                <a:cs typeface="Arial" panose="020B0604020202020204" pitchFamily="34" charset="0"/>
              </a:rPr>
              <a:t>Today</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vi-VN" sz="2400" dirty="0">
                <a:effectLst/>
                <a:latin typeface="Arial" panose="020B0604020202020204" pitchFamily="34" charset="0"/>
                <a:ea typeface="Calibri" panose="020F0502020204030204" pitchFamily="34" charset="0"/>
                <a:cs typeface="Arial" panose="020B0604020202020204" pitchFamily="34" charset="0"/>
              </a:rPr>
              <a:t>Tổng doanh thu ngày hôm nay</a:t>
            </a:r>
            <a:endParaRPr lang="en-US" sz="24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50000"/>
              </a:lnSpc>
              <a:spcBef>
                <a:spcPts val="0"/>
              </a:spcBef>
              <a:spcAft>
                <a:spcPts val="0"/>
              </a:spcAft>
              <a:buFont typeface="Times New Roman" panose="02020603050405020304" pitchFamily="18" charset="0"/>
              <a:buChar char="+"/>
            </a:pPr>
            <a:r>
              <a:rPr lang="vi-VN" sz="2400" dirty="0">
                <a:effectLst/>
                <a:latin typeface="Arial" panose="020B0604020202020204" pitchFamily="34" charset="0"/>
                <a:ea typeface="Calibri" panose="020F0502020204030204" pitchFamily="34" charset="0"/>
                <a:cs typeface="Arial" panose="020B0604020202020204" pitchFamily="34" charset="0"/>
              </a:rPr>
              <a:t>This Week</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vi-VN" sz="2400" dirty="0">
                <a:effectLst/>
                <a:latin typeface="Arial" panose="020B0604020202020204" pitchFamily="34" charset="0"/>
                <a:ea typeface="Calibri" panose="020F0502020204030204" pitchFamily="34" charset="0"/>
                <a:cs typeface="Arial" panose="020B0604020202020204" pitchFamily="34" charset="0"/>
              </a:rPr>
              <a:t>Tổng doanh thu tuần này</a:t>
            </a:r>
            <a:endParaRPr lang="en-US" sz="24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50000"/>
              </a:lnSpc>
              <a:spcBef>
                <a:spcPts val="0"/>
              </a:spcBef>
              <a:spcAft>
                <a:spcPts val="0"/>
              </a:spcAft>
              <a:buFont typeface="Times New Roman" panose="02020603050405020304" pitchFamily="18" charset="0"/>
              <a:buChar char="+"/>
            </a:pPr>
            <a:r>
              <a:rPr lang="vi-VN" sz="2400" dirty="0">
                <a:effectLst/>
                <a:latin typeface="Arial" panose="020B0604020202020204" pitchFamily="34" charset="0"/>
                <a:ea typeface="Calibri" panose="020F0502020204030204" pitchFamily="34" charset="0"/>
                <a:cs typeface="Arial" panose="020B0604020202020204" pitchFamily="34" charset="0"/>
              </a:rPr>
              <a:t>This month</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vi-VN" sz="2400" dirty="0">
                <a:effectLst/>
                <a:latin typeface="Arial" panose="020B0604020202020204" pitchFamily="34" charset="0"/>
                <a:ea typeface="Calibri" panose="020F0502020204030204" pitchFamily="34" charset="0"/>
                <a:cs typeface="Arial" panose="020B0604020202020204" pitchFamily="34" charset="0"/>
              </a:rPr>
              <a:t>Tổng doanh thu tháng này</a:t>
            </a:r>
            <a:endParaRPr lang="en-US" sz="24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50000"/>
              </a:lnSpc>
              <a:spcBef>
                <a:spcPts val="0"/>
              </a:spcBef>
              <a:spcAft>
                <a:spcPts val="600"/>
              </a:spcAft>
              <a:buFont typeface="Times New Roman" panose="02020603050405020304" pitchFamily="18" charset="0"/>
              <a:buChar char="+"/>
            </a:pPr>
            <a:r>
              <a:rPr lang="vi-VN" sz="2400" dirty="0">
                <a:effectLst/>
                <a:latin typeface="Arial" panose="020B0604020202020204" pitchFamily="34" charset="0"/>
                <a:ea typeface="Calibri" panose="020F0502020204030204" pitchFamily="34" charset="0"/>
                <a:cs typeface="Arial" panose="020B0604020202020204" pitchFamily="34" charset="0"/>
              </a:rPr>
              <a:t>This year</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vi-VN" sz="2400" dirty="0">
                <a:effectLst/>
                <a:latin typeface="Arial" panose="020B0604020202020204" pitchFamily="34" charset="0"/>
                <a:ea typeface="Calibri" panose="020F0502020204030204" pitchFamily="34" charset="0"/>
                <a:cs typeface="Arial" panose="020B0604020202020204" pitchFamily="34" charset="0"/>
              </a:rPr>
              <a:t>Tổng doanh thu năm nay</a:t>
            </a:r>
            <a:endParaRPr lang="en-US" sz="2400" dirty="0">
              <a:effectLst/>
              <a:latin typeface="Arial" panose="020B0604020202020204" pitchFamily="34" charset="0"/>
              <a:ea typeface="Calibri" panose="020F0502020204030204" pitchFamily="34" charset="0"/>
              <a:cs typeface="Arial" panose="020B0604020202020204" pitchFamily="34" charset="0"/>
            </a:endParaRPr>
          </a:p>
        </p:txBody>
      </p:sp>
      <p:sp>
        <p:nvSpPr>
          <p:cNvPr id="4" name="TextBox 3">
            <a:extLst>
              <a:ext uri="{FF2B5EF4-FFF2-40B4-BE49-F238E27FC236}">
                <a16:creationId xmlns:a16="http://schemas.microsoft.com/office/drawing/2014/main" id="{CC54DA8D-A214-5998-1CC5-68E84D98D612}"/>
              </a:ext>
            </a:extLst>
          </p:cNvPr>
          <p:cNvSpPr txBox="1"/>
          <p:nvPr/>
        </p:nvSpPr>
        <p:spPr>
          <a:xfrm>
            <a:off x="6858000" y="1959984"/>
            <a:ext cx="11430000" cy="2870786"/>
          </a:xfrm>
          <a:prstGeom prst="rect">
            <a:avLst/>
          </a:prstGeom>
          <a:noFill/>
        </p:spPr>
        <p:txBody>
          <a:bodyPr wrap="square">
            <a:spAutoFit/>
          </a:bodyPr>
          <a:lstStyle/>
          <a:p>
            <a:pPr marL="342900" marR="0" lvl="0" indent="-342900" algn="just">
              <a:lnSpc>
                <a:spcPct val="150000"/>
              </a:lnSpc>
              <a:spcBef>
                <a:spcPts val="0"/>
              </a:spcBef>
              <a:spcAft>
                <a:spcPts val="600"/>
              </a:spcAft>
              <a:buFont typeface="Times New Roman" panose="02020603050405020304" pitchFamily="18" charset="0"/>
              <a:buChar char="−"/>
              <a:tabLst>
                <a:tab pos="5760720" algn="r"/>
              </a:tabLst>
            </a:pPr>
            <a:r>
              <a:rPr lang="vi-VN" sz="2400" dirty="0">
                <a:effectLst/>
                <a:latin typeface="Arial" panose="020B0604020202020204" pitchFamily="34" charset="0"/>
                <a:ea typeface="Calibri" panose="020F0502020204030204" pitchFamily="34" charset="0"/>
                <a:cs typeface="Arial" panose="020B0604020202020204" pitchFamily="34" charset="0"/>
              </a:rPr>
              <a:t>Hiển thị thống kê số lượng sản phẩm đã bán trên trong các đơn hàng:  </a:t>
            </a:r>
            <a:endParaRPr lang="en-US" sz="24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50000"/>
              </a:lnSpc>
              <a:spcBef>
                <a:spcPts val="0"/>
              </a:spcBef>
              <a:spcAft>
                <a:spcPts val="0"/>
              </a:spcAft>
              <a:buFont typeface="Times New Roman" panose="02020603050405020304" pitchFamily="18" charset="0"/>
              <a:buChar char="+"/>
            </a:pPr>
            <a:r>
              <a:rPr lang="vi-VN" sz="2400" dirty="0">
                <a:effectLst/>
                <a:latin typeface="Arial" panose="020B0604020202020204" pitchFamily="34" charset="0"/>
                <a:ea typeface="Calibri" panose="020F0502020204030204" pitchFamily="34" charset="0"/>
                <a:cs typeface="Arial" panose="020B0604020202020204" pitchFamily="34" charset="0"/>
              </a:rPr>
              <a:t>Product name</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vi-VN" sz="2400" dirty="0">
                <a:effectLst/>
                <a:latin typeface="Arial" panose="020B0604020202020204" pitchFamily="34" charset="0"/>
                <a:ea typeface="Calibri" panose="020F0502020204030204" pitchFamily="34" charset="0"/>
                <a:cs typeface="Arial" panose="020B0604020202020204" pitchFamily="34" charset="0"/>
              </a:rPr>
              <a:t>Tên sản phẩm</a:t>
            </a:r>
            <a:endParaRPr lang="en-US" sz="24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50000"/>
              </a:lnSpc>
              <a:spcBef>
                <a:spcPts val="0"/>
              </a:spcBef>
              <a:spcAft>
                <a:spcPts val="0"/>
              </a:spcAft>
              <a:buFont typeface="Times New Roman" panose="02020603050405020304" pitchFamily="18" charset="0"/>
              <a:buChar char="+"/>
            </a:pPr>
            <a:r>
              <a:rPr lang="vi-VN" sz="2400" dirty="0">
                <a:effectLst/>
                <a:latin typeface="Arial" panose="020B0604020202020204" pitchFamily="34" charset="0"/>
                <a:ea typeface="Calibri" panose="020F0502020204030204" pitchFamily="34" charset="0"/>
                <a:cs typeface="Arial" panose="020B0604020202020204" pitchFamily="34" charset="0"/>
              </a:rPr>
              <a:t>Quantity</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vi-VN" sz="2400" dirty="0">
                <a:effectLst/>
                <a:latin typeface="Arial" panose="020B0604020202020204" pitchFamily="34" charset="0"/>
                <a:ea typeface="Calibri" panose="020F0502020204030204" pitchFamily="34" charset="0"/>
                <a:cs typeface="Arial" panose="020B0604020202020204" pitchFamily="34" charset="0"/>
              </a:rPr>
              <a:t>Tổng số lượng sản phẩm này đã bán trên tất cả đơn hàng</a:t>
            </a:r>
            <a:endParaRPr lang="en-US" sz="24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50000"/>
              </a:lnSpc>
              <a:spcBef>
                <a:spcPts val="0"/>
              </a:spcBef>
              <a:spcAft>
                <a:spcPts val="0"/>
              </a:spcAft>
              <a:buFont typeface="Times New Roman" panose="02020603050405020304" pitchFamily="18" charset="0"/>
              <a:buChar char="+"/>
            </a:pPr>
            <a:r>
              <a:rPr lang="vi-VN" sz="2400" dirty="0">
                <a:effectLst/>
                <a:latin typeface="Arial" panose="020B0604020202020204" pitchFamily="34" charset="0"/>
                <a:ea typeface="Calibri" panose="020F0502020204030204" pitchFamily="34" charset="0"/>
                <a:cs typeface="Arial" panose="020B0604020202020204" pitchFamily="34" charset="0"/>
              </a:rPr>
              <a:t>Total Price</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vi-VN" sz="2400" dirty="0">
                <a:effectLst/>
                <a:latin typeface="Arial" panose="020B0604020202020204" pitchFamily="34" charset="0"/>
                <a:ea typeface="Calibri" panose="020F0502020204030204" pitchFamily="34" charset="0"/>
                <a:cs typeface="Arial" panose="020B0604020202020204" pitchFamily="34" charset="0"/>
              </a:rPr>
              <a:t>Tổng tiền sản phẩm này đã bán trên tất cả đơn hàng</a:t>
            </a:r>
            <a:endParaRPr lang="en-US" sz="24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50000"/>
              </a:lnSpc>
              <a:spcBef>
                <a:spcPts val="0"/>
              </a:spcBef>
              <a:spcAft>
                <a:spcPts val="600"/>
              </a:spcAft>
              <a:buFont typeface="Times New Roman" panose="02020603050405020304" pitchFamily="18" charset="0"/>
              <a:buChar char="+"/>
            </a:pPr>
            <a:r>
              <a:rPr lang="vi-VN" sz="2400" dirty="0">
                <a:effectLst/>
                <a:latin typeface="Arial" panose="020B0604020202020204" pitchFamily="34" charset="0"/>
                <a:ea typeface="Calibri" panose="020F0502020204030204" pitchFamily="34" charset="0"/>
                <a:cs typeface="Arial" panose="020B0604020202020204" pitchFamily="34" charset="0"/>
              </a:rPr>
              <a:t>Percent</a:t>
            </a:r>
            <a:r>
              <a:rPr lang="en-GB" sz="2400" dirty="0">
                <a:effectLst/>
                <a:latin typeface="Arial" panose="020B0604020202020204" pitchFamily="34" charset="0"/>
                <a:ea typeface="Calibri" panose="020F0502020204030204" pitchFamily="34" charset="0"/>
                <a:cs typeface="Arial" panose="020B0604020202020204" pitchFamily="34" charset="0"/>
              </a:rPr>
              <a:t>: </a:t>
            </a:r>
            <a:r>
              <a:rPr lang="vi-VN" sz="2400" dirty="0">
                <a:effectLst/>
                <a:latin typeface="Arial" panose="020B0604020202020204" pitchFamily="34" charset="0"/>
                <a:ea typeface="Calibri" panose="020F0502020204030204" pitchFamily="34" charset="0"/>
                <a:cs typeface="Arial" panose="020B0604020202020204" pitchFamily="34" charset="0"/>
              </a:rPr>
              <a:t> Tổng phần trăm sản phẩm này đã bán trên tất cả sẩn phẩm đã bán</a:t>
            </a:r>
            <a:endParaRPr lang="en-US" sz="2400" dirty="0">
              <a:effectLst/>
              <a:latin typeface="Arial" panose="020B0604020202020204" pitchFamily="34" charset="0"/>
              <a:ea typeface="Calibri" panose="020F050202020403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6D22DEBE-AA3E-6311-8349-F2F839572ACF}"/>
              </a:ext>
            </a:extLst>
          </p:cNvPr>
          <p:cNvPicPr>
            <a:picLocks noChangeAspect="1"/>
          </p:cNvPicPr>
          <p:nvPr/>
        </p:nvPicPr>
        <p:blipFill>
          <a:blip r:embed="rId4"/>
          <a:stretch>
            <a:fillRect/>
          </a:stretch>
        </p:blipFill>
        <p:spPr>
          <a:xfrm>
            <a:off x="0" y="5056065"/>
            <a:ext cx="18288000" cy="5230935"/>
          </a:xfrm>
          <a:prstGeom prst="rect">
            <a:avLst/>
          </a:prstGeom>
        </p:spPr>
      </p:pic>
    </p:spTree>
    <p:extLst>
      <p:ext uri="{BB962C8B-B14F-4D97-AF65-F5344CB8AC3E}">
        <p14:creationId xmlns:p14="http://schemas.microsoft.com/office/powerpoint/2010/main" val="213496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descr="A screenshot of a computer&#10;&#10;Description automatically generated">
            <a:extLst>
              <a:ext uri="{FF2B5EF4-FFF2-40B4-BE49-F238E27FC236}">
                <a16:creationId xmlns:a16="http://schemas.microsoft.com/office/drawing/2014/main" id="{924FBF30-3551-AEA9-7B89-AC6CDB6946E2}"/>
              </a:ext>
            </a:extLst>
          </p:cNvPr>
          <p:cNvPicPr>
            <a:picLocks noChangeAspect="1"/>
          </p:cNvPicPr>
          <p:nvPr/>
        </p:nvPicPr>
        <p:blipFill>
          <a:blip r:embed="rId2"/>
          <a:stretch>
            <a:fillRect/>
          </a:stretch>
        </p:blipFill>
        <p:spPr>
          <a:xfrm>
            <a:off x="7165244" y="2348810"/>
            <a:ext cx="11182863" cy="7654726"/>
          </a:xfrm>
          <a:prstGeom prst="rect">
            <a:avLst/>
          </a:prstGeom>
        </p:spPr>
      </p:pic>
      <p:grpSp>
        <p:nvGrpSpPr>
          <p:cNvPr id="2" name="Group 2"/>
          <p:cNvGrpSpPr/>
          <p:nvPr/>
        </p:nvGrpSpPr>
        <p:grpSpPr>
          <a:xfrm>
            <a:off x="-1522364" y="10003536"/>
            <a:ext cx="21354623" cy="2561110"/>
            <a:chOff x="0" y="0"/>
            <a:chExt cx="5624263" cy="698500"/>
          </a:xfrm>
        </p:grpSpPr>
        <p:sp>
          <p:nvSpPr>
            <p:cNvPr id="3" name="Freeform 3"/>
            <p:cNvSpPr/>
            <p:nvPr/>
          </p:nvSpPr>
          <p:spPr>
            <a:xfrm>
              <a:off x="0" y="0"/>
              <a:ext cx="5624263" cy="698500"/>
            </a:xfrm>
            <a:custGeom>
              <a:avLst/>
              <a:gdLst/>
              <a:ahLst/>
              <a:cxnLst/>
              <a:rect l="l" t="t" r="r" b="b"/>
              <a:pathLst>
                <a:path w="5624263" h="698500">
                  <a:moveTo>
                    <a:pt x="5624263" y="349250"/>
                  </a:moveTo>
                  <a:lnTo>
                    <a:pt x="5421063" y="698500"/>
                  </a:lnTo>
                  <a:lnTo>
                    <a:pt x="203200" y="698500"/>
                  </a:lnTo>
                  <a:lnTo>
                    <a:pt x="0" y="349250"/>
                  </a:lnTo>
                  <a:lnTo>
                    <a:pt x="203200" y="0"/>
                  </a:lnTo>
                  <a:lnTo>
                    <a:pt x="5421063" y="0"/>
                  </a:lnTo>
                  <a:lnTo>
                    <a:pt x="5624263" y="349250"/>
                  </a:lnTo>
                  <a:close/>
                </a:path>
              </a:pathLst>
            </a:custGeom>
            <a:solidFill>
              <a:srgbClr val="393939"/>
            </a:solidFill>
          </p:spPr>
          <p:txBody>
            <a:bodyPr/>
            <a:lstStyle/>
            <a:p>
              <a:endParaRPr lang="en-US"/>
            </a:p>
          </p:txBody>
        </p:sp>
        <p:sp>
          <p:nvSpPr>
            <p:cNvPr id="4" name="TextBox 4"/>
            <p:cNvSpPr txBox="1"/>
            <p:nvPr/>
          </p:nvSpPr>
          <p:spPr>
            <a:xfrm>
              <a:off x="114300" y="-57150"/>
              <a:ext cx="5395663" cy="7556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681160" y="10003536"/>
            <a:ext cx="11022791" cy="2561110"/>
            <a:chOff x="0" y="0"/>
            <a:chExt cx="2903122" cy="698500"/>
          </a:xfrm>
        </p:grpSpPr>
        <p:sp>
          <p:nvSpPr>
            <p:cNvPr id="6" name="Freeform 6"/>
            <p:cNvSpPr/>
            <p:nvPr/>
          </p:nvSpPr>
          <p:spPr>
            <a:xfrm>
              <a:off x="0" y="0"/>
              <a:ext cx="2903122" cy="698500"/>
            </a:xfrm>
            <a:custGeom>
              <a:avLst/>
              <a:gdLst/>
              <a:ahLst/>
              <a:cxnLst/>
              <a:rect l="l" t="t" r="r" b="b"/>
              <a:pathLst>
                <a:path w="2903122" h="698500">
                  <a:moveTo>
                    <a:pt x="2903122" y="349250"/>
                  </a:moveTo>
                  <a:lnTo>
                    <a:pt x="2699922" y="698500"/>
                  </a:lnTo>
                  <a:lnTo>
                    <a:pt x="203200" y="698500"/>
                  </a:lnTo>
                  <a:lnTo>
                    <a:pt x="0" y="349250"/>
                  </a:lnTo>
                  <a:lnTo>
                    <a:pt x="203200" y="0"/>
                  </a:lnTo>
                  <a:lnTo>
                    <a:pt x="2699922" y="0"/>
                  </a:lnTo>
                  <a:lnTo>
                    <a:pt x="2903122" y="349250"/>
                  </a:lnTo>
                  <a:close/>
                </a:path>
              </a:pathLst>
            </a:custGeom>
            <a:solidFill>
              <a:srgbClr val="ED9B0F"/>
            </a:solidFill>
          </p:spPr>
          <p:txBody>
            <a:bodyPr/>
            <a:lstStyle/>
            <a:p>
              <a:endParaRPr lang="en-US"/>
            </a:p>
          </p:txBody>
        </p:sp>
        <p:sp>
          <p:nvSpPr>
            <p:cNvPr id="7" name="TextBox 7"/>
            <p:cNvSpPr txBox="1"/>
            <p:nvPr/>
          </p:nvSpPr>
          <p:spPr>
            <a:xfrm>
              <a:off x="114300" y="-57150"/>
              <a:ext cx="2674522" cy="75565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363919" y="10003536"/>
            <a:ext cx="8400463" cy="2561110"/>
            <a:chOff x="0" y="0"/>
            <a:chExt cx="2212468" cy="698500"/>
          </a:xfrm>
        </p:grpSpPr>
        <p:sp>
          <p:nvSpPr>
            <p:cNvPr id="9" name="Freeform 9"/>
            <p:cNvSpPr/>
            <p:nvPr/>
          </p:nvSpPr>
          <p:spPr>
            <a:xfrm>
              <a:off x="0" y="0"/>
              <a:ext cx="2212468" cy="698500"/>
            </a:xfrm>
            <a:custGeom>
              <a:avLst/>
              <a:gdLst/>
              <a:ahLst/>
              <a:cxnLst/>
              <a:rect l="l" t="t" r="r" b="b"/>
              <a:pathLst>
                <a:path w="2212468" h="698500">
                  <a:moveTo>
                    <a:pt x="2212468" y="349250"/>
                  </a:moveTo>
                  <a:lnTo>
                    <a:pt x="2009268" y="698500"/>
                  </a:lnTo>
                  <a:lnTo>
                    <a:pt x="203200" y="698500"/>
                  </a:lnTo>
                  <a:lnTo>
                    <a:pt x="0" y="349250"/>
                  </a:lnTo>
                  <a:lnTo>
                    <a:pt x="203200" y="0"/>
                  </a:lnTo>
                  <a:lnTo>
                    <a:pt x="2009268" y="0"/>
                  </a:lnTo>
                  <a:lnTo>
                    <a:pt x="2212468" y="349250"/>
                  </a:lnTo>
                  <a:close/>
                </a:path>
              </a:pathLst>
            </a:custGeom>
            <a:solidFill>
              <a:srgbClr val="FFBC00"/>
            </a:solidFill>
          </p:spPr>
          <p:txBody>
            <a:bodyPr/>
            <a:lstStyle/>
            <a:p>
              <a:endParaRPr lang="en-US"/>
            </a:p>
          </p:txBody>
        </p:sp>
        <p:sp>
          <p:nvSpPr>
            <p:cNvPr id="10" name="TextBox 10"/>
            <p:cNvSpPr txBox="1"/>
            <p:nvPr/>
          </p:nvSpPr>
          <p:spPr>
            <a:xfrm>
              <a:off x="114300" y="-57150"/>
              <a:ext cx="1983868" cy="75565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60107" y="-2653476"/>
            <a:ext cx="2795016" cy="4991100"/>
          </a:xfrm>
          <a:custGeom>
            <a:avLst/>
            <a:gdLst/>
            <a:ahLst/>
            <a:cxnLst/>
            <a:rect l="l" t="t" r="r" b="b"/>
            <a:pathLst>
              <a:path w="2795016" h="4991100">
                <a:moveTo>
                  <a:pt x="0" y="0"/>
                </a:moveTo>
                <a:lnTo>
                  <a:pt x="2795016" y="0"/>
                </a:lnTo>
                <a:lnTo>
                  <a:pt x="2795016" y="4991100"/>
                </a:lnTo>
                <a:lnTo>
                  <a:pt x="0" y="49911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p:cNvSpPr/>
          <p:nvPr/>
        </p:nvSpPr>
        <p:spPr>
          <a:xfrm flipH="1">
            <a:off x="15553091" y="-2653476"/>
            <a:ext cx="2795016" cy="4991100"/>
          </a:xfrm>
          <a:custGeom>
            <a:avLst/>
            <a:gdLst/>
            <a:ahLst/>
            <a:cxnLst/>
            <a:rect l="l" t="t" r="r" b="b"/>
            <a:pathLst>
              <a:path w="2795016" h="4991100">
                <a:moveTo>
                  <a:pt x="2795016" y="0"/>
                </a:moveTo>
                <a:lnTo>
                  <a:pt x="0" y="0"/>
                </a:lnTo>
                <a:lnTo>
                  <a:pt x="0" y="4991100"/>
                </a:lnTo>
                <a:lnTo>
                  <a:pt x="2795016" y="4991100"/>
                </a:lnTo>
                <a:lnTo>
                  <a:pt x="279501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2" name="Freeform 42"/>
          <p:cNvSpPr/>
          <p:nvPr/>
        </p:nvSpPr>
        <p:spPr>
          <a:xfrm>
            <a:off x="1586179" y="3418484"/>
            <a:ext cx="607893" cy="758681"/>
          </a:xfrm>
          <a:custGeom>
            <a:avLst/>
            <a:gdLst/>
            <a:ahLst/>
            <a:cxnLst/>
            <a:rect l="l" t="t" r="r" b="b"/>
            <a:pathLst>
              <a:path w="607893" h="758681">
                <a:moveTo>
                  <a:pt x="0" y="0"/>
                </a:moveTo>
                <a:lnTo>
                  <a:pt x="607894" y="0"/>
                </a:lnTo>
                <a:lnTo>
                  <a:pt x="607894" y="758682"/>
                </a:lnTo>
                <a:lnTo>
                  <a:pt x="0" y="75868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3" name="Freeform 43"/>
          <p:cNvSpPr/>
          <p:nvPr/>
        </p:nvSpPr>
        <p:spPr>
          <a:xfrm>
            <a:off x="1471687" y="5699905"/>
            <a:ext cx="778505" cy="776883"/>
          </a:xfrm>
          <a:custGeom>
            <a:avLst/>
            <a:gdLst/>
            <a:ahLst/>
            <a:cxnLst/>
            <a:rect l="l" t="t" r="r" b="b"/>
            <a:pathLst>
              <a:path w="778505" h="776883">
                <a:moveTo>
                  <a:pt x="0" y="0"/>
                </a:moveTo>
                <a:lnTo>
                  <a:pt x="778505" y="0"/>
                </a:lnTo>
                <a:lnTo>
                  <a:pt x="778505" y="776884"/>
                </a:lnTo>
                <a:lnTo>
                  <a:pt x="0" y="7768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44" name="Freeform 44"/>
          <p:cNvSpPr/>
          <p:nvPr/>
        </p:nvSpPr>
        <p:spPr>
          <a:xfrm>
            <a:off x="1463234" y="8036100"/>
            <a:ext cx="837141" cy="654017"/>
          </a:xfrm>
          <a:custGeom>
            <a:avLst/>
            <a:gdLst/>
            <a:ahLst/>
            <a:cxnLst/>
            <a:rect l="l" t="t" r="r" b="b"/>
            <a:pathLst>
              <a:path w="837141" h="654017">
                <a:moveTo>
                  <a:pt x="0" y="0"/>
                </a:moveTo>
                <a:lnTo>
                  <a:pt x="837141" y="0"/>
                </a:lnTo>
                <a:lnTo>
                  <a:pt x="837141" y="654017"/>
                </a:lnTo>
                <a:lnTo>
                  <a:pt x="0" y="6540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46" name="TextBox 46"/>
          <p:cNvSpPr txBox="1"/>
          <p:nvPr/>
        </p:nvSpPr>
        <p:spPr>
          <a:xfrm>
            <a:off x="2956722" y="3156363"/>
            <a:ext cx="2547350" cy="457200"/>
          </a:xfrm>
          <a:prstGeom prst="rect">
            <a:avLst/>
          </a:prstGeom>
        </p:spPr>
        <p:txBody>
          <a:bodyPr lIns="0" tIns="0" rIns="0" bIns="0" rtlCol="0" anchor="t">
            <a:spAutoFit/>
          </a:bodyPr>
          <a:lstStyle/>
          <a:p>
            <a:pPr>
              <a:lnSpc>
                <a:spcPts val="3449"/>
              </a:lnSpc>
            </a:pPr>
            <a:r>
              <a:rPr lang="en-US" sz="2999">
                <a:solidFill>
                  <a:srgbClr val="FFFFFF"/>
                </a:solidFill>
                <a:latin typeface="Poppins Bold"/>
              </a:rPr>
              <a:t>Support</a:t>
            </a:r>
          </a:p>
        </p:txBody>
      </p:sp>
      <p:sp>
        <p:nvSpPr>
          <p:cNvPr id="48" name="TextBox 48"/>
          <p:cNvSpPr txBox="1"/>
          <p:nvPr/>
        </p:nvSpPr>
        <p:spPr>
          <a:xfrm>
            <a:off x="2956722" y="7734456"/>
            <a:ext cx="2784870" cy="436017"/>
          </a:xfrm>
          <a:prstGeom prst="rect">
            <a:avLst/>
          </a:prstGeom>
        </p:spPr>
        <p:txBody>
          <a:bodyPr lIns="0" tIns="0" rIns="0" bIns="0" rtlCol="0" anchor="t">
            <a:spAutoFit/>
          </a:bodyPr>
          <a:lstStyle/>
          <a:p>
            <a:pPr>
              <a:lnSpc>
                <a:spcPts val="3449"/>
              </a:lnSpc>
            </a:pPr>
            <a:r>
              <a:rPr lang="en-US" sz="2999" dirty="0" err="1">
                <a:solidFill>
                  <a:srgbClr val="FFFFFF"/>
                </a:solidFill>
                <a:latin typeface="Poppins Bold"/>
              </a:rPr>
              <a:t>Coparison</a:t>
            </a:r>
            <a:endParaRPr lang="en-US" sz="2999" dirty="0">
              <a:solidFill>
                <a:srgbClr val="FFFFFF"/>
              </a:solidFill>
              <a:latin typeface="Poppins Bold"/>
            </a:endParaRPr>
          </a:p>
        </p:txBody>
      </p:sp>
      <p:sp>
        <p:nvSpPr>
          <p:cNvPr id="52" name="TextBox 18">
            <a:extLst>
              <a:ext uri="{FF2B5EF4-FFF2-40B4-BE49-F238E27FC236}">
                <a16:creationId xmlns:a16="http://schemas.microsoft.com/office/drawing/2014/main" id="{F857D3EE-D944-340D-B19E-F91F9A520DAB}"/>
              </a:ext>
            </a:extLst>
          </p:cNvPr>
          <p:cNvSpPr txBox="1"/>
          <p:nvPr/>
        </p:nvSpPr>
        <p:spPr>
          <a:xfrm>
            <a:off x="2734909" y="179132"/>
            <a:ext cx="6806238" cy="585288"/>
          </a:xfrm>
          <a:prstGeom prst="rect">
            <a:avLst/>
          </a:prstGeom>
        </p:spPr>
        <p:txBody>
          <a:bodyPr wrap="square" lIns="0" tIns="0" rIns="0" bIns="0" rtlCol="0" anchor="t">
            <a:spAutoFit/>
          </a:bodyPr>
          <a:lstStyle/>
          <a:p>
            <a:pPr>
              <a:lnSpc>
                <a:spcPts val="5084"/>
              </a:lnSpc>
            </a:pPr>
            <a:r>
              <a:rPr lang="vi-VN" sz="2800" b="1" spc="-135" dirty="0">
                <a:solidFill>
                  <a:srgbClr val="00B0F0"/>
                </a:solidFill>
                <a:latin typeface="Tahoma" panose="020B0604030504040204" pitchFamily="34" charset="0"/>
                <a:ea typeface="Tahoma" panose="020B0604030504040204" pitchFamily="34" charset="0"/>
                <a:cs typeface="Tahoma" panose="020B0604030504040204" pitchFamily="34" charset="0"/>
              </a:rPr>
              <a:t>2.1.6 Thanh toán qua cổng thanh toán</a:t>
            </a:r>
            <a:endParaRPr lang="en-US" sz="2800" b="1" spc="-135" dirty="0">
              <a:solidFill>
                <a:srgbClr val="00B0F0"/>
              </a:solidFill>
              <a:latin typeface="Tahoma" panose="020B0604030504040204" pitchFamily="34" charset="0"/>
              <a:ea typeface="Tahoma" panose="020B0604030504040204" pitchFamily="34" charset="0"/>
              <a:cs typeface="Tahoma" panose="020B0604030504040204" pitchFamily="34" charset="0"/>
            </a:endParaRPr>
          </a:p>
        </p:txBody>
      </p:sp>
      <p:sp>
        <p:nvSpPr>
          <p:cNvPr id="53" name="TextBox 52">
            <a:extLst>
              <a:ext uri="{FF2B5EF4-FFF2-40B4-BE49-F238E27FC236}">
                <a16:creationId xmlns:a16="http://schemas.microsoft.com/office/drawing/2014/main" id="{85B46C3A-BC8F-8FD3-6296-C132CB3FC716}"/>
              </a:ext>
            </a:extLst>
          </p:cNvPr>
          <p:cNvSpPr txBox="1"/>
          <p:nvPr/>
        </p:nvSpPr>
        <p:spPr>
          <a:xfrm>
            <a:off x="1322032" y="1115020"/>
            <a:ext cx="15766031" cy="830997"/>
          </a:xfrm>
          <a:prstGeom prst="rect">
            <a:avLst/>
          </a:prstGeom>
          <a:noFill/>
        </p:spPr>
        <p:txBody>
          <a:bodyPr wrap="square">
            <a:spAutoFit/>
          </a:bodyPr>
          <a:lstStyle/>
          <a:p>
            <a:pPr algn="just"/>
            <a:r>
              <a:rPr lang="vi-VN" sz="2400" dirty="0"/>
              <a:t>Chức năng thanh toán khi bạn thêm sản phẩm vào giỏ hàng. Hiển thị tất cả sản phẩm đã thêm vào giỏ hàng ở trang thanh toán. Ở đây chúng tôi cung cấp hai hình thức thanh toán gồm:</a:t>
            </a:r>
          </a:p>
        </p:txBody>
      </p:sp>
      <p:sp>
        <p:nvSpPr>
          <p:cNvPr id="54" name="TextBox 53">
            <a:extLst>
              <a:ext uri="{FF2B5EF4-FFF2-40B4-BE49-F238E27FC236}">
                <a16:creationId xmlns:a16="http://schemas.microsoft.com/office/drawing/2014/main" id="{01C03E73-86B0-D812-5F10-80FCB438EBF5}"/>
              </a:ext>
            </a:extLst>
          </p:cNvPr>
          <p:cNvSpPr txBox="1"/>
          <p:nvPr/>
        </p:nvSpPr>
        <p:spPr>
          <a:xfrm>
            <a:off x="662548" y="5592134"/>
            <a:ext cx="6271652" cy="3046988"/>
          </a:xfrm>
          <a:prstGeom prst="rect">
            <a:avLst/>
          </a:prstGeom>
          <a:noFill/>
        </p:spPr>
        <p:txBody>
          <a:bodyPr wrap="square">
            <a:spAutoFit/>
          </a:bodyPr>
          <a:lstStyle/>
          <a:p>
            <a:pPr algn="just"/>
            <a:r>
              <a:rPr lang="en-US" sz="2400" dirty="0">
                <a:latin typeface="Arial" panose="020B0604020202020204" pitchFamily="34" charset="0"/>
                <a:cs typeface="Arial" panose="020B0604020202020204" pitchFamily="34" charset="0"/>
              </a:rPr>
              <a:t>Trong</a:t>
            </a:r>
            <a:r>
              <a:rPr lang="vi-VN"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tất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cả</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chức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năng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trên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chúng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tôi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hài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lòng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nhất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đã</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tích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hợp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thành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thanh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toán</a:t>
            </a:r>
            <a:r>
              <a:rPr lang="en-US" sz="2400" dirty="0">
                <a:latin typeface="Arial" panose="020B0604020202020204" pitchFamily="34" charset="0"/>
                <a:cs typeface="Arial" panose="020B0604020202020204" pitchFamily="34" charset="0"/>
              </a:rPr>
              <a:t> MOMO qua </a:t>
            </a:r>
            <a:r>
              <a:rPr lang="en-US" sz="2400" dirty="0" err="1">
                <a:latin typeface="Arial" panose="020B0604020202020204" pitchFamily="34" charset="0"/>
                <a:cs typeface="Arial" panose="020B0604020202020204" pitchFamily="34" charset="0"/>
              </a:rPr>
              <a:t>đó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bạn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thấy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giúp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người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dùng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tiện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lợi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hơn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trong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việc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đặt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hàng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thông</a:t>
            </a:r>
            <a:r>
              <a:rPr lang="en-US" sz="2400" dirty="0">
                <a:latin typeface="Arial" panose="020B0604020202020204" pitchFamily="34" charset="0"/>
                <a:cs typeface="Arial" panose="020B0604020202020204" pitchFamily="34" charset="0"/>
              </a:rPr>
              <a:t> qua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thanh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toán</a:t>
            </a:r>
            <a:r>
              <a:rPr lang="en-US" sz="2400" dirty="0">
                <a:latin typeface="Arial" panose="020B0604020202020204" pitchFamily="34" charset="0"/>
                <a:cs typeface="Arial" panose="020B0604020202020204" pitchFamily="34" charset="0"/>
              </a:rPr>
              <a:t> online. </a:t>
            </a:r>
            <a:r>
              <a:rPr lang="en-US" sz="2400" dirty="0" err="1">
                <a:latin typeface="Arial" panose="020B0604020202020204" pitchFamily="34" charset="0"/>
                <a:cs typeface="Arial" panose="020B0604020202020204" pitchFamily="34" charset="0"/>
              </a:rPr>
              <a:t>Đó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là</a:t>
            </a:r>
            <a:r>
              <a:rPr lang="en-US" sz="2400" dirty="0">
                <a:latin typeface="Arial" panose="020B0604020202020204" pitchFamily="34" charset="0"/>
                <a:cs typeface="Arial" panose="020B0604020202020204" pitchFamily="34" charset="0"/>
              </a:rPr>
              <a:t> 1 </a:t>
            </a:r>
            <a:r>
              <a:rPr lang="en-US" sz="2400" dirty="0" err="1">
                <a:latin typeface="Arial" panose="020B0604020202020204" pitchFamily="34" charset="0"/>
                <a:cs typeface="Arial" panose="020B0604020202020204" pitchFamily="34" charset="0"/>
              </a:rPr>
              <a:t>điểm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mạnh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trang</a:t>
            </a:r>
            <a:r>
              <a:rPr lang="en-US" sz="2400" dirty="0">
                <a:latin typeface="Arial" panose="020B0604020202020204" pitchFamily="34" charset="0"/>
                <a:cs typeface="Arial" panose="020B0604020202020204" pitchFamily="34" charset="0"/>
              </a:rPr>
              <a:t> web </a:t>
            </a:r>
            <a:r>
              <a:rPr lang="en-US" sz="2400" dirty="0" err="1">
                <a:latin typeface="Arial" panose="020B0604020202020204" pitchFamily="34" charset="0"/>
                <a:cs typeface="Arial" panose="020B0604020202020204" pitchFamily="34" charset="0"/>
              </a:rPr>
              <a:t>về</a:t>
            </a:r>
            <a:r>
              <a:rPr lang="en-US" sz="2400" dirty="0">
                <a:latin typeface="Arial" panose="020B0604020202020204" pitchFamily="34" charset="0"/>
                <a:cs typeface="Arial" panose="020B0604020202020204" pitchFamily="34" charset="0"/>
              </a:rPr>
              <a:t> e</a:t>
            </a:r>
            <a:r>
              <a:rPr lang="vi-VN" sz="2400" dirty="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commerce </a:t>
            </a:r>
            <a:r>
              <a:rPr lang="en-US" sz="2400" dirty="0" err="1">
                <a:latin typeface="Arial" panose="020B0604020202020204" pitchFamily="34" charset="0"/>
                <a:cs typeface="Arial" panose="020B0604020202020204" pitchFamily="34" charset="0"/>
              </a:rPr>
              <a:t>hiện</a:t>
            </a:r>
            <a:r>
              <a:rPr lang="en-US" sz="2400" dirty="0">
                <a:latin typeface="Arial" panose="020B0604020202020204" pitchFamily="34" charset="0"/>
                <a:cs typeface="Arial" panose="020B0604020202020204" pitchFamily="34" charset="0"/>
              </a:rPr>
              <a:t> nay </a:t>
            </a:r>
            <a:r>
              <a:rPr lang="en-US" sz="2400" dirty="0" err="1">
                <a:latin typeface="Arial" panose="020B0604020202020204" pitchFamily="34" charset="0"/>
                <a:cs typeface="Arial" panose="020B0604020202020204" pitchFamily="34" charset="0"/>
              </a:rPr>
              <a:t>đang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có</a:t>
            </a:r>
            <a:r>
              <a:rPr lang="vi-VN" sz="2400" dirty="0">
                <a:latin typeface="Arial" panose="020B0604020202020204" pitchFamily="34" charset="0"/>
                <a:cs typeface="Arial" panose="020B0604020202020204" pitchFamily="34" charset="0"/>
              </a:rPr>
              <a:t> là hiện đại và nhanh chóng.</a:t>
            </a:r>
            <a:endParaRPr lang="en-US" sz="2400" dirty="0">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AB6F88E8-26F6-5E26-1723-896C9303840F}"/>
              </a:ext>
            </a:extLst>
          </p:cNvPr>
          <p:cNvSpPr txBox="1"/>
          <p:nvPr/>
        </p:nvSpPr>
        <p:spPr>
          <a:xfrm>
            <a:off x="662548" y="2336202"/>
            <a:ext cx="6271652" cy="2677656"/>
          </a:xfrm>
          <a:prstGeom prst="rect">
            <a:avLst/>
          </a:prstGeom>
          <a:noFill/>
        </p:spPr>
        <p:txBody>
          <a:bodyPr wrap="square">
            <a:spAutoFit/>
          </a:bodyPr>
          <a:lstStyle/>
          <a:p>
            <a:pPr marL="342900" lvl="0" indent="-342900" algn="just">
              <a:buFont typeface="Arial" panose="020B0604020202020204" pitchFamily="34" charset="0"/>
              <a:buChar char="•"/>
            </a:pPr>
            <a:r>
              <a:rPr lang="vi-VN" sz="2400" dirty="0"/>
              <a:t>Momo: Ở đây chúng tôi cung cấp thanh toán bằng thẻ ngân hàng thông qua MOMO. Khi chọn thanh toán MOMO thì hệ thống sẽ chuyển trang qua thanh toán của MOMO. </a:t>
            </a:r>
            <a:endParaRPr lang="en-US" sz="2400" dirty="0"/>
          </a:p>
          <a:p>
            <a:pPr marL="342900" lvl="0" indent="-342900">
              <a:buFont typeface="Arial" panose="020B0604020202020204" pitchFamily="34" charset="0"/>
              <a:buChar char="•"/>
            </a:pPr>
            <a:r>
              <a:rPr lang="vi-VN" sz="2400" dirty="0"/>
              <a:t>COD:  Thanh toán bằng tiền mặt khi nhận hàng</a:t>
            </a:r>
            <a:endParaRPr lang="en-US" sz="2400" dirty="0"/>
          </a:p>
        </p:txBody>
      </p:sp>
      <p:sp>
        <p:nvSpPr>
          <p:cNvPr id="13" name="Rectangle 12">
            <a:extLst>
              <a:ext uri="{FF2B5EF4-FFF2-40B4-BE49-F238E27FC236}">
                <a16:creationId xmlns:a16="http://schemas.microsoft.com/office/drawing/2014/main" id="{292889DC-9DFB-69EC-D569-2BD4DA5BFA49}"/>
              </a:ext>
            </a:extLst>
          </p:cNvPr>
          <p:cNvSpPr/>
          <p:nvPr/>
        </p:nvSpPr>
        <p:spPr>
          <a:xfrm>
            <a:off x="8839200" y="8877300"/>
            <a:ext cx="1371600" cy="381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9B19E62B-C756-28D5-B7D0-BB4CEBEC27C3}"/>
              </a:ext>
            </a:extLst>
          </p:cNvPr>
          <p:cNvCxnSpPr/>
          <p:nvPr/>
        </p:nvCxnSpPr>
        <p:spPr>
          <a:xfrm>
            <a:off x="6632772" y="3848100"/>
            <a:ext cx="2173313" cy="5029200"/>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300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1000"/>
                                        <p:tgtEl>
                                          <p:spTgt spid="15"/>
                                        </p:tgtEl>
                                      </p:cBhvr>
                                    </p:animEffect>
                                  </p:childTnLst>
                                </p:cTn>
                              </p:par>
                            </p:childTnLst>
                          </p:cTn>
                        </p:par>
                        <p:par>
                          <p:cTn id="8" fill="hold">
                            <p:stCondLst>
                              <p:cond delay="4000"/>
                            </p:stCondLst>
                            <p:childTnLst>
                              <p:par>
                                <p:cTn id="9" presetID="22" presetClass="entr" presetSubtype="4"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down)">
                                      <p:cBhvr>
                                        <p:cTn id="11"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22364" y="10003536"/>
            <a:ext cx="21354623" cy="2561110"/>
            <a:chOff x="0" y="0"/>
            <a:chExt cx="5624263" cy="698500"/>
          </a:xfrm>
        </p:grpSpPr>
        <p:sp>
          <p:nvSpPr>
            <p:cNvPr id="3" name="Freeform 3"/>
            <p:cNvSpPr/>
            <p:nvPr/>
          </p:nvSpPr>
          <p:spPr>
            <a:xfrm>
              <a:off x="0" y="0"/>
              <a:ext cx="5624263" cy="698500"/>
            </a:xfrm>
            <a:custGeom>
              <a:avLst/>
              <a:gdLst/>
              <a:ahLst/>
              <a:cxnLst/>
              <a:rect l="l" t="t" r="r" b="b"/>
              <a:pathLst>
                <a:path w="5624263" h="698500">
                  <a:moveTo>
                    <a:pt x="5624263" y="349250"/>
                  </a:moveTo>
                  <a:lnTo>
                    <a:pt x="5421063" y="698500"/>
                  </a:lnTo>
                  <a:lnTo>
                    <a:pt x="203200" y="698500"/>
                  </a:lnTo>
                  <a:lnTo>
                    <a:pt x="0" y="349250"/>
                  </a:lnTo>
                  <a:lnTo>
                    <a:pt x="203200" y="0"/>
                  </a:lnTo>
                  <a:lnTo>
                    <a:pt x="5421063" y="0"/>
                  </a:lnTo>
                  <a:lnTo>
                    <a:pt x="5624263" y="349250"/>
                  </a:lnTo>
                  <a:close/>
                </a:path>
              </a:pathLst>
            </a:custGeom>
            <a:solidFill>
              <a:srgbClr val="393939"/>
            </a:solidFill>
          </p:spPr>
          <p:txBody>
            <a:bodyPr/>
            <a:lstStyle/>
            <a:p>
              <a:endParaRPr lang="en-US"/>
            </a:p>
          </p:txBody>
        </p:sp>
        <p:sp>
          <p:nvSpPr>
            <p:cNvPr id="4" name="TextBox 4"/>
            <p:cNvSpPr txBox="1"/>
            <p:nvPr/>
          </p:nvSpPr>
          <p:spPr>
            <a:xfrm>
              <a:off x="114300" y="-57150"/>
              <a:ext cx="5395663" cy="7556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681160" y="10003536"/>
            <a:ext cx="11022791" cy="2561110"/>
            <a:chOff x="0" y="0"/>
            <a:chExt cx="2903122" cy="698500"/>
          </a:xfrm>
        </p:grpSpPr>
        <p:sp>
          <p:nvSpPr>
            <p:cNvPr id="6" name="Freeform 6"/>
            <p:cNvSpPr/>
            <p:nvPr/>
          </p:nvSpPr>
          <p:spPr>
            <a:xfrm>
              <a:off x="0" y="0"/>
              <a:ext cx="2903122" cy="698500"/>
            </a:xfrm>
            <a:custGeom>
              <a:avLst/>
              <a:gdLst/>
              <a:ahLst/>
              <a:cxnLst/>
              <a:rect l="l" t="t" r="r" b="b"/>
              <a:pathLst>
                <a:path w="2903122" h="698500">
                  <a:moveTo>
                    <a:pt x="2903122" y="349250"/>
                  </a:moveTo>
                  <a:lnTo>
                    <a:pt x="2699922" y="698500"/>
                  </a:lnTo>
                  <a:lnTo>
                    <a:pt x="203200" y="698500"/>
                  </a:lnTo>
                  <a:lnTo>
                    <a:pt x="0" y="349250"/>
                  </a:lnTo>
                  <a:lnTo>
                    <a:pt x="203200" y="0"/>
                  </a:lnTo>
                  <a:lnTo>
                    <a:pt x="2699922" y="0"/>
                  </a:lnTo>
                  <a:lnTo>
                    <a:pt x="2903122" y="349250"/>
                  </a:lnTo>
                  <a:close/>
                </a:path>
              </a:pathLst>
            </a:custGeom>
            <a:solidFill>
              <a:srgbClr val="ED9B0F"/>
            </a:solidFill>
          </p:spPr>
          <p:txBody>
            <a:bodyPr/>
            <a:lstStyle/>
            <a:p>
              <a:endParaRPr lang="en-US"/>
            </a:p>
          </p:txBody>
        </p:sp>
        <p:sp>
          <p:nvSpPr>
            <p:cNvPr id="7" name="TextBox 7"/>
            <p:cNvSpPr txBox="1"/>
            <p:nvPr/>
          </p:nvSpPr>
          <p:spPr>
            <a:xfrm>
              <a:off x="114300" y="-57150"/>
              <a:ext cx="2674522" cy="75565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363919" y="10003536"/>
            <a:ext cx="8400463" cy="2561110"/>
            <a:chOff x="0" y="0"/>
            <a:chExt cx="2212468" cy="698500"/>
          </a:xfrm>
        </p:grpSpPr>
        <p:sp>
          <p:nvSpPr>
            <p:cNvPr id="9" name="Freeform 9"/>
            <p:cNvSpPr/>
            <p:nvPr/>
          </p:nvSpPr>
          <p:spPr>
            <a:xfrm>
              <a:off x="0" y="0"/>
              <a:ext cx="2212468" cy="698500"/>
            </a:xfrm>
            <a:custGeom>
              <a:avLst/>
              <a:gdLst/>
              <a:ahLst/>
              <a:cxnLst/>
              <a:rect l="l" t="t" r="r" b="b"/>
              <a:pathLst>
                <a:path w="2212468" h="698500">
                  <a:moveTo>
                    <a:pt x="2212468" y="349250"/>
                  </a:moveTo>
                  <a:lnTo>
                    <a:pt x="2009268" y="698500"/>
                  </a:lnTo>
                  <a:lnTo>
                    <a:pt x="203200" y="698500"/>
                  </a:lnTo>
                  <a:lnTo>
                    <a:pt x="0" y="349250"/>
                  </a:lnTo>
                  <a:lnTo>
                    <a:pt x="203200" y="0"/>
                  </a:lnTo>
                  <a:lnTo>
                    <a:pt x="2009268" y="0"/>
                  </a:lnTo>
                  <a:lnTo>
                    <a:pt x="2212468" y="349250"/>
                  </a:lnTo>
                  <a:close/>
                </a:path>
              </a:pathLst>
            </a:custGeom>
            <a:solidFill>
              <a:srgbClr val="FFBC00"/>
            </a:solidFill>
          </p:spPr>
          <p:txBody>
            <a:bodyPr/>
            <a:lstStyle/>
            <a:p>
              <a:endParaRPr lang="en-US"/>
            </a:p>
          </p:txBody>
        </p:sp>
        <p:sp>
          <p:nvSpPr>
            <p:cNvPr id="10" name="TextBox 10"/>
            <p:cNvSpPr txBox="1"/>
            <p:nvPr/>
          </p:nvSpPr>
          <p:spPr>
            <a:xfrm>
              <a:off x="114300" y="-57150"/>
              <a:ext cx="1983868" cy="75565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60107" y="-2653476"/>
            <a:ext cx="2795016" cy="4991100"/>
          </a:xfrm>
          <a:custGeom>
            <a:avLst/>
            <a:gdLst/>
            <a:ahLst/>
            <a:cxnLst/>
            <a:rect l="l" t="t" r="r" b="b"/>
            <a:pathLst>
              <a:path w="2795016" h="4991100">
                <a:moveTo>
                  <a:pt x="0" y="0"/>
                </a:moveTo>
                <a:lnTo>
                  <a:pt x="2795016" y="0"/>
                </a:lnTo>
                <a:lnTo>
                  <a:pt x="2795016" y="4991100"/>
                </a:lnTo>
                <a:lnTo>
                  <a:pt x="0" y="4991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2" name="Freeform 42"/>
          <p:cNvSpPr/>
          <p:nvPr/>
        </p:nvSpPr>
        <p:spPr>
          <a:xfrm>
            <a:off x="1586179" y="3418484"/>
            <a:ext cx="607893" cy="758681"/>
          </a:xfrm>
          <a:custGeom>
            <a:avLst/>
            <a:gdLst/>
            <a:ahLst/>
            <a:cxnLst/>
            <a:rect l="l" t="t" r="r" b="b"/>
            <a:pathLst>
              <a:path w="607893" h="758681">
                <a:moveTo>
                  <a:pt x="0" y="0"/>
                </a:moveTo>
                <a:lnTo>
                  <a:pt x="607894" y="0"/>
                </a:lnTo>
                <a:lnTo>
                  <a:pt x="607894" y="758682"/>
                </a:lnTo>
                <a:lnTo>
                  <a:pt x="0" y="7586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3" name="Freeform 43"/>
          <p:cNvSpPr/>
          <p:nvPr/>
        </p:nvSpPr>
        <p:spPr>
          <a:xfrm>
            <a:off x="1471687" y="5699905"/>
            <a:ext cx="778505" cy="776883"/>
          </a:xfrm>
          <a:custGeom>
            <a:avLst/>
            <a:gdLst/>
            <a:ahLst/>
            <a:cxnLst/>
            <a:rect l="l" t="t" r="r" b="b"/>
            <a:pathLst>
              <a:path w="778505" h="776883">
                <a:moveTo>
                  <a:pt x="0" y="0"/>
                </a:moveTo>
                <a:lnTo>
                  <a:pt x="778505" y="0"/>
                </a:lnTo>
                <a:lnTo>
                  <a:pt x="778505" y="776884"/>
                </a:lnTo>
                <a:lnTo>
                  <a:pt x="0" y="7768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4" name="Freeform 44"/>
          <p:cNvSpPr/>
          <p:nvPr/>
        </p:nvSpPr>
        <p:spPr>
          <a:xfrm>
            <a:off x="1463234" y="8036100"/>
            <a:ext cx="837141" cy="654017"/>
          </a:xfrm>
          <a:custGeom>
            <a:avLst/>
            <a:gdLst/>
            <a:ahLst/>
            <a:cxnLst/>
            <a:rect l="l" t="t" r="r" b="b"/>
            <a:pathLst>
              <a:path w="837141" h="654017">
                <a:moveTo>
                  <a:pt x="0" y="0"/>
                </a:moveTo>
                <a:lnTo>
                  <a:pt x="837141" y="0"/>
                </a:lnTo>
                <a:lnTo>
                  <a:pt x="837141" y="654017"/>
                </a:lnTo>
                <a:lnTo>
                  <a:pt x="0" y="65401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46" name="TextBox 46"/>
          <p:cNvSpPr txBox="1"/>
          <p:nvPr/>
        </p:nvSpPr>
        <p:spPr>
          <a:xfrm>
            <a:off x="2956722" y="3156363"/>
            <a:ext cx="2547350" cy="457200"/>
          </a:xfrm>
          <a:prstGeom prst="rect">
            <a:avLst/>
          </a:prstGeom>
        </p:spPr>
        <p:txBody>
          <a:bodyPr lIns="0" tIns="0" rIns="0" bIns="0" rtlCol="0" anchor="t">
            <a:spAutoFit/>
          </a:bodyPr>
          <a:lstStyle/>
          <a:p>
            <a:pPr>
              <a:lnSpc>
                <a:spcPts val="3449"/>
              </a:lnSpc>
            </a:pPr>
            <a:r>
              <a:rPr lang="en-US" sz="2999">
                <a:solidFill>
                  <a:srgbClr val="FFFFFF"/>
                </a:solidFill>
                <a:latin typeface="Poppins Bold"/>
              </a:rPr>
              <a:t>Support</a:t>
            </a:r>
          </a:p>
        </p:txBody>
      </p:sp>
      <p:sp>
        <p:nvSpPr>
          <p:cNvPr id="48" name="TextBox 48"/>
          <p:cNvSpPr txBox="1"/>
          <p:nvPr/>
        </p:nvSpPr>
        <p:spPr>
          <a:xfrm>
            <a:off x="2956722" y="7734456"/>
            <a:ext cx="2784870" cy="436017"/>
          </a:xfrm>
          <a:prstGeom prst="rect">
            <a:avLst/>
          </a:prstGeom>
        </p:spPr>
        <p:txBody>
          <a:bodyPr lIns="0" tIns="0" rIns="0" bIns="0" rtlCol="0" anchor="t">
            <a:spAutoFit/>
          </a:bodyPr>
          <a:lstStyle/>
          <a:p>
            <a:pPr>
              <a:lnSpc>
                <a:spcPts val="3449"/>
              </a:lnSpc>
            </a:pPr>
            <a:r>
              <a:rPr lang="en-US" sz="2999" dirty="0" err="1">
                <a:solidFill>
                  <a:srgbClr val="FFFFFF"/>
                </a:solidFill>
                <a:latin typeface="Poppins Bold"/>
              </a:rPr>
              <a:t>Coparison</a:t>
            </a:r>
            <a:endParaRPr lang="en-US" sz="2999" dirty="0">
              <a:solidFill>
                <a:srgbClr val="FFFFFF"/>
              </a:solidFill>
              <a:latin typeface="Poppins Bold"/>
            </a:endParaRPr>
          </a:p>
        </p:txBody>
      </p:sp>
      <p:pic>
        <p:nvPicPr>
          <p:cNvPr id="15" name="Picture 14" descr="A diagram of a product&#10;&#10;Description automatically generated">
            <a:extLst>
              <a:ext uri="{FF2B5EF4-FFF2-40B4-BE49-F238E27FC236}">
                <a16:creationId xmlns:a16="http://schemas.microsoft.com/office/drawing/2014/main" id="{94F4650F-B6A1-BF3E-E114-95A09A94572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368295" y="419100"/>
            <a:ext cx="12919705" cy="8993752"/>
          </a:xfrm>
          <a:prstGeom prst="rect">
            <a:avLst/>
          </a:prstGeom>
        </p:spPr>
      </p:pic>
      <p:sp>
        <p:nvSpPr>
          <p:cNvPr id="16" name="TextBox 15">
            <a:extLst>
              <a:ext uri="{FF2B5EF4-FFF2-40B4-BE49-F238E27FC236}">
                <a16:creationId xmlns:a16="http://schemas.microsoft.com/office/drawing/2014/main" id="{3FD8274D-CA9A-083B-AB60-505F75A23E65}"/>
              </a:ext>
            </a:extLst>
          </p:cNvPr>
          <p:cNvSpPr txBox="1"/>
          <p:nvPr/>
        </p:nvSpPr>
        <p:spPr>
          <a:xfrm>
            <a:off x="0" y="2963781"/>
            <a:ext cx="4953000" cy="4455835"/>
          </a:xfrm>
          <a:prstGeom prst="rect">
            <a:avLst/>
          </a:prstGeom>
          <a:noFill/>
        </p:spPr>
        <p:txBody>
          <a:bodyPr wrap="square">
            <a:spAutoFit/>
          </a:bodyPr>
          <a:lstStyle/>
          <a:p>
            <a:pPr marL="491490" marR="0" indent="0" algn="just">
              <a:lnSpc>
                <a:spcPct val="150000"/>
              </a:lnSpc>
              <a:spcBef>
                <a:spcPts val="0"/>
              </a:spcBef>
              <a:spcAft>
                <a:spcPts val="600"/>
              </a:spcAft>
              <a:tabLst>
                <a:tab pos="5760720" algn="r"/>
              </a:tabLst>
            </a:pPr>
            <a:r>
              <a:rPr lang="en-US" sz="2400" dirty="0" err="1">
                <a:effectLst/>
                <a:latin typeface="Arial" panose="020B0604020202020204" pitchFamily="34" charset="0"/>
                <a:ea typeface="Calibri" panose="020F0502020204030204" pitchFamily="34" charset="0"/>
                <a:cs typeface="Arial" panose="020B0604020202020204" pitchFamily="34" charset="0"/>
              </a:rPr>
              <a:t>Chúng</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tôi</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đã</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xây</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dựng</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sơ</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đồ</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lớp</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để</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mô</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tả</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cấu</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trúc</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mã</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nguồn</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của</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hệ</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thống</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Sơ</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đồ</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này</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giúp</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tổ</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chức</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mã</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nguồn</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một</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cách</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rõ</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ràng</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tách</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biệt</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các</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phần</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chức</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năng</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và</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mối</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quan</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hệ</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giữa</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chúng</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Hình</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bên</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đây</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là</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mô</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tả</a:t>
            </a:r>
            <a:r>
              <a:rPr lang="en-US" sz="2400" dirty="0">
                <a:effectLst/>
                <a:latin typeface="Arial" panose="020B0604020202020204" pitchFamily="34" charset="0"/>
                <a:ea typeface="Calibri" panose="020F0502020204030204" pitchFamily="34" charset="0"/>
                <a:cs typeface="Arial" panose="020B0604020202020204" pitchFamily="34" charset="0"/>
              </a:rPr>
              <a:t> chi </a:t>
            </a:r>
            <a:r>
              <a:rPr lang="en-US" sz="2400" dirty="0" err="1">
                <a:effectLst/>
                <a:latin typeface="Arial" panose="020B0604020202020204" pitchFamily="34" charset="0"/>
                <a:ea typeface="Calibri" panose="020F0502020204030204" pitchFamily="34" charset="0"/>
                <a:cs typeface="Arial" panose="020B0604020202020204" pitchFamily="34" charset="0"/>
              </a:rPr>
              <a:t>tiết</a:t>
            </a:r>
            <a:r>
              <a:rPr lang="en-US" sz="2400" dirty="0">
                <a:effectLst/>
                <a:latin typeface="Arial" panose="020B0604020202020204" pitchFamily="34" charset="0"/>
                <a:ea typeface="Calibri" panose="020F0502020204030204" pitchFamily="34" charset="0"/>
                <a:cs typeface="Arial" panose="020B0604020202020204" pitchFamily="34" charset="0"/>
              </a:rPr>
              <a:t>:</a:t>
            </a:r>
          </a:p>
        </p:txBody>
      </p:sp>
      <p:sp>
        <p:nvSpPr>
          <p:cNvPr id="17" name="TextBox 18">
            <a:extLst>
              <a:ext uri="{FF2B5EF4-FFF2-40B4-BE49-F238E27FC236}">
                <a16:creationId xmlns:a16="http://schemas.microsoft.com/office/drawing/2014/main" id="{2B0DAB6B-A740-2E7D-CC3E-D34441AC98B5}"/>
              </a:ext>
            </a:extLst>
          </p:cNvPr>
          <p:cNvSpPr txBox="1"/>
          <p:nvPr/>
        </p:nvSpPr>
        <p:spPr>
          <a:xfrm>
            <a:off x="583810" y="2311782"/>
            <a:ext cx="10097562" cy="585288"/>
          </a:xfrm>
          <a:prstGeom prst="rect">
            <a:avLst/>
          </a:prstGeom>
        </p:spPr>
        <p:txBody>
          <a:bodyPr wrap="square" lIns="0" tIns="0" rIns="0" bIns="0" rtlCol="0" anchor="t">
            <a:spAutoFit/>
          </a:bodyPr>
          <a:lstStyle/>
          <a:p>
            <a:pPr>
              <a:lnSpc>
                <a:spcPts val="5084"/>
              </a:lnSpc>
            </a:pPr>
            <a:r>
              <a:rPr lang="vi-VN" sz="3600" b="1" spc="-135" dirty="0">
                <a:latin typeface="Tahoma" panose="020B0604030504040204" pitchFamily="34" charset="0"/>
                <a:ea typeface="Tahoma" panose="020B0604030504040204" pitchFamily="34" charset="0"/>
                <a:cs typeface="Tahoma" panose="020B0604030504040204" pitchFamily="34" charset="0"/>
              </a:rPr>
              <a:t>2.</a:t>
            </a:r>
            <a:r>
              <a:rPr lang="en-US" sz="3600" b="1" spc="-135" dirty="0">
                <a:latin typeface="Tahoma" panose="020B0604030504040204" pitchFamily="34" charset="0"/>
                <a:ea typeface="Tahoma" panose="020B0604030504040204" pitchFamily="34" charset="0"/>
                <a:cs typeface="Tahoma" panose="020B0604030504040204" pitchFamily="34" charset="0"/>
              </a:rPr>
              <a:t>2</a:t>
            </a:r>
            <a:r>
              <a:rPr lang="vi-VN" sz="3600" b="1" spc="-135" dirty="0">
                <a:latin typeface="Tahoma" panose="020B0604030504040204" pitchFamily="34" charset="0"/>
                <a:ea typeface="Tahoma" panose="020B0604030504040204" pitchFamily="34" charset="0"/>
                <a:cs typeface="Tahoma" panose="020B0604030504040204" pitchFamily="34" charset="0"/>
              </a:rPr>
              <a:t> 	</a:t>
            </a:r>
            <a:r>
              <a:rPr lang="en-US" sz="3600" b="1" spc="-135" dirty="0" err="1">
                <a:latin typeface="Tahoma" panose="020B0604030504040204" pitchFamily="34" charset="0"/>
                <a:ea typeface="Tahoma" panose="020B0604030504040204" pitchFamily="34" charset="0"/>
                <a:cs typeface="Tahoma" panose="020B0604030504040204" pitchFamily="34" charset="0"/>
              </a:rPr>
              <a:t>Sơ</a:t>
            </a:r>
            <a:r>
              <a:rPr lang="en-US" sz="3600" b="1" spc="-135" dirty="0">
                <a:latin typeface="Tahoma" panose="020B0604030504040204" pitchFamily="34" charset="0"/>
                <a:ea typeface="Tahoma" panose="020B0604030504040204" pitchFamily="34" charset="0"/>
                <a:cs typeface="Tahoma" panose="020B0604030504040204" pitchFamily="34" charset="0"/>
              </a:rPr>
              <a:t> </a:t>
            </a:r>
            <a:r>
              <a:rPr lang="en-US" sz="3600" b="1" spc="-135" dirty="0" err="1">
                <a:latin typeface="Tahoma" panose="020B0604030504040204" pitchFamily="34" charset="0"/>
                <a:ea typeface="Tahoma" panose="020B0604030504040204" pitchFamily="34" charset="0"/>
                <a:cs typeface="Tahoma" panose="020B0604030504040204" pitchFamily="34" charset="0"/>
              </a:rPr>
              <a:t>Đồ</a:t>
            </a:r>
            <a:r>
              <a:rPr lang="en-US" sz="3600" b="1" spc="-135" dirty="0">
                <a:latin typeface="Tahoma" panose="020B0604030504040204" pitchFamily="34" charset="0"/>
                <a:ea typeface="Tahoma" panose="020B0604030504040204" pitchFamily="34" charset="0"/>
                <a:cs typeface="Tahoma" panose="020B0604030504040204" pitchFamily="34" charset="0"/>
              </a:rPr>
              <a:t> </a:t>
            </a:r>
            <a:r>
              <a:rPr lang="en-US" sz="3600" b="1" spc="-135" dirty="0" err="1">
                <a:latin typeface="Tahoma" panose="020B0604030504040204" pitchFamily="34" charset="0"/>
                <a:ea typeface="Tahoma" panose="020B0604030504040204" pitchFamily="34" charset="0"/>
                <a:cs typeface="Tahoma" panose="020B0604030504040204" pitchFamily="34" charset="0"/>
              </a:rPr>
              <a:t>Lớp</a:t>
            </a:r>
            <a:endParaRPr lang="en-US" sz="3600" b="1" spc="-135"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315037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219</TotalTime>
  <Words>1503</Words>
  <Application>Microsoft Office PowerPoint</Application>
  <PresentationFormat>Custom</PresentationFormat>
  <Paragraphs>75</Paragraphs>
  <Slides>15</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Calibri</vt:lpstr>
      <vt:lpstr>Poppins Semi-Bold</vt:lpstr>
      <vt:lpstr>Poppins Bold</vt:lpstr>
      <vt:lpstr>Tahoma</vt: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Yellow Modern Professional Enterprise Risk Management Presentation</dc:title>
  <cp:lastModifiedBy>Nguyen Hieu</cp:lastModifiedBy>
  <cp:revision>4</cp:revision>
  <dcterms:created xsi:type="dcterms:W3CDTF">2006-08-16T00:00:00Z</dcterms:created>
  <dcterms:modified xsi:type="dcterms:W3CDTF">2024-01-13T07:01:10Z</dcterms:modified>
  <dc:identifier>DAF5o_Htajg</dc:identifier>
</cp:coreProperties>
</file>